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09" r:id="rId1"/>
  </p:sldMasterIdLst>
  <p:notesMasterIdLst>
    <p:notesMasterId r:id="rId21"/>
  </p:notes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8B9AA5-899F-4A7E-8072-FD0FE23AC73F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GB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563CE0-BE2C-4F9C-BECE-1885166C3F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4251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63CE0-BE2C-4F9C-BECE-1885166C3FD4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8595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63CE0-BE2C-4F9C-BECE-1885166C3FD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085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63CE0-BE2C-4F9C-BECE-1885166C3FD4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91687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63CE0-BE2C-4F9C-BECE-1885166C3FD4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19384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63CE0-BE2C-4F9C-BECE-1885166C3FD4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5848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63CE0-BE2C-4F9C-BECE-1885166C3FD4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0260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63CE0-BE2C-4F9C-BECE-1885166C3FD4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57292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63CE0-BE2C-4F9C-BECE-1885166C3FD4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44751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63CE0-BE2C-4F9C-BECE-1885166C3FD4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17593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63CE0-BE2C-4F9C-BECE-1885166C3FD4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6192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63CE0-BE2C-4F9C-BECE-1885166C3FD4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745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63CE0-BE2C-4F9C-BECE-1885166C3FD4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0179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63CE0-BE2C-4F9C-BECE-1885166C3FD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17882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63CE0-BE2C-4F9C-BECE-1885166C3FD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24134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63CE0-BE2C-4F9C-BECE-1885166C3FD4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6775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63CE0-BE2C-4F9C-BECE-1885166C3FD4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96556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63CE0-BE2C-4F9C-BECE-1885166C3FD4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61552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63CE0-BE2C-4F9C-BECE-1885166C3FD4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7738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63CE0-BE2C-4F9C-BECE-1885166C3FD4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63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 smtClean="0"/>
              <a:t>Upravte štýly predlohy textu</a:t>
            </a:r>
            <a:endParaRPr lang="en-GB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smtClean="0"/>
              <a:t>Upravte štýl predlohy podnadpisov</a:t>
            </a:r>
            <a:endParaRPr lang="en-GB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F2215-9861-496B-ADBE-7A93D81004ED}" type="datetime1">
              <a:rPr lang="en-GB" smtClean="0"/>
              <a:t>10/10/2018</a:t>
            </a:fld>
            <a:endParaRPr lang="en-GB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Profesijne orientovaný bakalár</a:t>
            </a:r>
            <a:endParaRPr lang="en-GB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2365-E878-47E2-81BD-20DB68B65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284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GB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GB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78C4-AD9E-4917-A6E7-F128F73DD96E}" type="datetime1">
              <a:rPr lang="en-GB" smtClean="0"/>
              <a:t>10/10/2018</a:t>
            </a:fld>
            <a:endParaRPr lang="en-GB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Profesijne orientovaný bakalár</a:t>
            </a:r>
            <a:endParaRPr lang="en-GB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2365-E878-47E2-81BD-20DB68B65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0107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en-GB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GB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579BD-93DB-49E4-B240-6A35C217B387}" type="datetime1">
              <a:rPr lang="en-GB" smtClean="0"/>
              <a:t>10/10/2018</a:t>
            </a:fld>
            <a:endParaRPr lang="en-GB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Profesijne orientovaný bakalár</a:t>
            </a:r>
            <a:endParaRPr lang="en-GB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2365-E878-47E2-81BD-20DB68B65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1566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GB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GB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0A131-D370-48DD-AE12-FC04ADCDDE62}" type="datetime1">
              <a:rPr lang="en-GB" smtClean="0"/>
              <a:t>10/10/2018</a:t>
            </a:fld>
            <a:endParaRPr lang="en-GB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Profesijne orientovaný bakalár</a:t>
            </a:r>
            <a:endParaRPr lang="en-GB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2365-E878-47E2-81BD-20DB68B65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4348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k-SK" smtClean="0"/>
              <a:t>Upravte štýly predlohy textu</a:t>
            </a:r>
            <a:endParaRPr lang="en-GB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4541-3592-4693-9E1A-D851B2EE2CF4}" type="datetime1">
              <a:rPr lang="en-GB" smtClean="0"/>
              <a:t>10/10/2018</a:t>
            </a:fld>
            <a:endParaRPr lang="en-GB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Profesijne orientovaný bakalár</a:t>
            </a:r>
            <a:endParaRPr lang="en-GB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2365-E878-47E2-81BD-20DB68B65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6965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GB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GB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GB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D1F42-8CCA-42EE-BE10-6FA17E2F4B5E}" type="datetime1">
              <a:rPr lang="en-GB" smtClean="0"/>
              <a:t>10/10/2018</a:t>
            </a:fld>
            <a:endParaRPr lang="en-GB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Profesijne orientovaný bakalár</a:t>
            </a:r>
            <a:endParaRPr lang="en-GB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2365-E878-47E2-81BD-20DB68B65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6758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k-SK" smtClean="0"/>
              <a:t>Upravte štýly predlohy textu</a:t>
            </a:r>
            <a:endParaRPr lang="en-GB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GB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GB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8EFC0-A0B1-46C8-941F-5027701F8F59}" type="datetime1">
              <a:rPr lang="en-GB" smtClean="0"/>
              <a:t>10/10/2018</a:t>
            </a:fld>
            <a:endParaRPr lang="en-GB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Profesijne orientovaný bakalár</a:t>
            </a:r>
            <a:endParaRPr lang="en-GB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2365-E878-47E2-81BD-20DB68B65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0308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GB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D54F6-C69C-40F4-8EFE-6E6B9194EC0E}" type="datetime1">
              <a:rPr lang="en-GB" smtClean="0"/>
              <a:t>10/10/2018</a:t>
            </a:fld>
            <a:endParaRPr lang="en-GB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Profesijne orientovaný bakalár</a:t>
            </a:r>
            <a:endParaRPr lang="en-GB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2365-E878-47E2-81BD-20DB68B65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5256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ED41D-5855-4DBB-B519-C1A3E271C728}" type="datetime1">
              <a:rPr lang="en-GB" smtClean="0"/>
              <a:t>10/10/2018</a:t>
            </a:fld>
            <a:endParaRPr lang="en-GB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Profesijne orientovaný bakalár</a:t>
            </a:r>
            <a:endParaRPr lang="en-GB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2365-E878-47E2-81BD-20DB68B65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5221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 smtClean="0"/>
              <a:t>Upravte štýly predlohy textu</a:t>
            </a:r>
            <a:endParaRPr lang="en-GB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GB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5B874-B10C-4087-BBC4-55144FEEC40D}" type="datetime1">
              <a:rPr lang="en-GB" smtClean="0"/>
              <a:t>10/10/2018</a:t>
            </a:fld>
            <a:endParaRPr lang="en-GB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Profesijne orientovaný bakalár</a:t>
            </a:r>
            <a:endParaRPr lang="en-GB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2365-E878-47E2-81BD-20DB68B65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3148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 smtClean="0"/>
              <a:t>Upravte štýly predlohy textu</a:t>
            </a:r>
            <a:endParaRPr lang="en-GB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0EA3B-836C-4A4B-87E5-C8EDE2633C86}" type="datetime1">
              <a:rPr lang="en-GB" smtClean="0"/>
              <a:t>10/10/2018</a:t>
            </a:fld>
            <a:endParaRPr lang="en-GB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Profesijne orientovaný bakalár</a:t>
            </a:r>
            <a:endParaRPr lang="en-GB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2365-E878-47E2-81BD-20DB68B65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285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nadpi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Upravte štýly predlohy textu</a:t>
            </a:r>
            <a:endParaRPr lang="en-GB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GB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415B5-3BED-4BC6-92A2-B18AF5CF9F44}" type="datetime1">
              <a:rPr lang="en-GB" smtClean="0"/>
              <a:t>10/10/2018</a:t>
            </a:fld>
            <a:endParaRPr lang="en-GB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Profesijne orientovaný bakalár</a:t>
            </a:r>
            <a:endParaRPr lang="en-GB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92365-E878-47E2-81BD-20DB68B65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1299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666226" y="83137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sk-SK" dirty="0" smtClean="0"/>
              <a:t>Profesijne orientované bakalárske študijné programy vysokých škôl</a:t>
            </a:r>
            <a:endParaRPr lang="en-GB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14374" y="3399908"/>
            <a:ext cx="9144000" cy="1655762"/>
          </a:xfrm>
        </p:spPr>
        <p:txBody>
          <a:bodyPr/>
          <a:lstStyle/>
          <a:p>
            <a:r>
              <a:rPr lang="sk-SK" dirty="0" smtClean="0"/>
              <a:t>10.10.2018</a:t>
            </a:r>
            <a:endParaRPr lang="en-GB" dirty="0"/>
          </a:p>
        </p:txBody>
      </p:sp>
      <p:pic>
        <p:nvPicPr>
          <p:cNvPr id="1026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378" y="4536462"/>
            <a:ext cx="3032600" cy="162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13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78466" y="365125"/>
            <a:ext cx="7975334" cy="1325563"/>
          </a:xfrm>
        </p:spPr>
        <p:txBody>
          <a:bodyPr/>
          <a:lstStyle/>
          <a:p>
            <a:pPr marL="742950" indent="-742950">
              <a:buFont typeface="+mj-lt"/>
              <a:buAutoNum type="arabicPeriod" startAt="3"/>
            </a:pPr>
            <a:r>
              <a:rPr lang="sk-SK" dirty="0" smtClean="0"/>
              <a:t>Skutočný stav</a:t>
            </a:r>
            <a:r>
              <a:rPr lang="sk-SK" sz="2000" dirty="0" smtClean="0"/>
              <a:t> /3</a:t>
            </a:r>
            <a:endParaRPr lang="sk-SK" sz="2000" dirty="0" smtClean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68841" y="1816000"/>
            <a:ext cx="7975333" cy="5042000"/>
          </a:xfrm>
        </p:spPr>
        <p:txBody>
          <a:bodyPr>
            <a:normAutofit/>
          </a:bodyPr>
          <a:lstStyle/>
          <a:p>
            <a:r>
              <a:rPr lang="sk-SK" dirty="0" smtClean="0"/>
              <a:t>V skutočnosti v SR </a:t>
            </a:r>
            <a:r>
              <a:rPr lang="sk-SK" dirty="0" smtClean="0">
                <a:solidFill>
                  <a:srgbClr val="0070C0"/>
                </a:solidFill>
              </a:rPr>
              <a:t>existuje len jeden profesijne orientovaný bakalársky študijný program, ktorý naozaj predpokladá pokračovanie absolventa v praxi</a:t>
            </a:r>
          </a:p>
          <a:p>
            <a:pPr lvl="1"/>
            <a:r>
              <a:rPr lang="sk-SK" dirty="0" smtClean="0"/>
              <a:t>Študijný program: Automobily a mobilné pracovné stroje      </a:t>
            </a:r>
          </a:p>
          <a:p>
            <a:pPr lvl="1"/>
            <a:r>
              <a:rPr lang="sk-SK" dirty="0" smtClean="0"/>
              <a:t>Stupeň štúdia: bakalársky  - 4-ročný</a:t>
            </a:r>
          </a:p>
          <a:p>
            <a:pPr lvl="1"/>
            <a:r>
              <a:rPr lang="sk-SK" dirty="0" smtClean="0"/>
              <a:t>Študijný odbor: 2302  Dopravné stroje a zariadenia</a:t>
            </a:r>
          </a:p>
          <a:p>
            <a:pPr lvl="1"/>
            <a:r>
              <a:rPr lang="sk-SK" dirty="0" smtClean="0"/>
              <a:t>Strojnícka fakulta STU v Bratislave</a:t>
            </a:r>
          </a:p>
          <a:p>
            <a:pPr lvl="1"/>
            <a:r>
              <a:rPr lang="sk-SK" dirty="0" smtClean="0"/>
              <a:t>V spolupráci so Zväzom strojárskeho priemyslu SR a Zväzu automobilového priemyslu SR</a:t>
            </a:r>
          </a:p>
          <a:p>
            <a:pPr lvl="1"/>
            <a:r>
              <a:rPr lang="sk-SK" dirty="0" smtClean="0"/>
              <a:t>Silné zapojenie, finančná podpora a vzdelávanie v praxi podnikov automobilového priemyslu (napr. VW)</a:t>
            </a:r>
            <a:endParaRPr lang="sk-SK" dirty="0"/>
          </a:p>
          <a:p>
            <a:r>
              <a:rPr lang="sk-SK" dirty="0" smtClean="0">
                <a:solidFill>
                  <a:srgbClr val="0070C0"/>
                </a:solidFill>
              </a:rPr>
              <a:t>VZOR!</a:t>
            </a:r>
            <a:r>
              <a:rPr lang="sk-SK" dirty="0" smtClean="0"/>
              <a:t>     (pritom absolventov je málo - cca. 15)</a:t>
            </a:r>
          </a:p>
        </p:txBody>
      </p:sp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40" y="774291"/>
            <a:ext cx="1714842" cy="91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>
          <a:xfrm>
            <a:off x="790740" y="5823284"/>
            <a:ext cx="566422" cy="353679"/>
          </a:xfrm>
        </p:spPr>
        <p:txBody>
          <a:bodyPr/>
          <a:lstStyle/>
          <a:p>
            <a:pPr algn="l"/>
            <a:fld id="{0B892365-E878-47E2-81BD-20DB68B6532B}" type="slidenum">
              <a:rPr lang="en-GB" sz="2000" smtClean="0"/>
              <a:pPr algn="l"/>
              <a:t>10</a:t>
            </a:fld>
            <a:endParaRPr lang="en-GB" sz="2000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790740" y="3807254"/>
            <a:ext cx="1714842" cy="1825099"/>
          </a:xfrm>
        </p:spPr>
        <p:txBody>
          <a:bodyPr/>
          <a:lstStyle/>
          <a:p>
            <a:pPr algn="l"/>
            <a:r>
              <a:rPr lang="sk-SK" sz="2000" dirty="0" smtClean="0"/>
              <a:t>Profesijne orientované bakalárske študijné programy</a:t>
            </a:r>
            <a:endParaRPr lang="en-GB" sz="2000" dirty="0"/>
          </a:p>
        </p:txBody>
      </p:sp>
      <p:sp>
        <p:nvSpPr>
          <p:cNvPr id="7" name="BlokTextu 6"/>
          <p:cNvSpPr txBox="1"/>
          <p:nvPr/>
        </p:nvSpPr>
        <p:spPr>
          <a:xfrm>
            <a:off x="790740" y="1825625"/>
            <a:ext cx="1483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chemeClr val="bg1">
                    <a:lumMod val="50000"/>
                  </a:schemeClr>
                </a:solidFill>
              </a:rPr>
              <a:t>www.ruzsr.sk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64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78466" y="365125"/>
            <a:ext cx="7975334" cy="1325563"/>
          </a:xfrm>
        </p:spPr>
        <p:txBody>
          <a:bodyPr/>
          <a:lstStyle/>
          <a:p>
            <a:pPr marL="742950" indent="-742950">
              <a:buFont typeface="+mj-lt"/>
              <a:buAutoNum type="arabicPeriod" startAt="3"/>
            </a:pPr>
            <a:r>
              <a:rPr lang="sk-SK" dirty="0" smtClean="0"/>
              <a:t>Postup </a:t>
            </a:r>
            <a:r>
              <a:rPr lang="sk-SK" dirty="0" smtClean="0">
                <a:solidFill>
                  <a:srgbClr val="0070C0"/>
                </a:solidFill>
              </a:rPr>
              <a:t>(môže trvať 2-4 roky!)</a:t>
            </a:r>
            <a:endParaRPr lang="sk-SK" sz="2000" dirty="0" smtClean="0">
              <a:solidFill>
                <a:srgbClr val="0070C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68841" y="1816000"/>
            <a:ext cx="7975333" cy="5042000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sk-SK" dirty="0" smtClean="0">
                <a:solidFill>
                  <a:srgbClr val="0070C0"/>
                </a:solidFill>
              </a:rPr>
              <a:t>Predpoklady</a:t>
            </a:r>
            <a:r>
              <a:rPr lang="sk-SK" dirty="0" smtClean="0"/>
              <a:t> zriadenia profesijne orientovaného bakalárskeho študijného programu:</a:t>
            </a:r>
          </a:p>
          <a:p>
            <a:pPr lvl="1"/>
            <a:r>
              <a:rPr lang="sk-SK" dirty="0" smtClean="0"/>
              <a:t>silná motivácia podnikov napr. kvôli stratám, alebo </a:t>
            </a:r>
            <a:r>
              <a:rPr lang="sk-SK" dirty="0" err="1" smtClean="0"/>
              <a:t>potenc</a:t>
            </a:r>
            <a:r>
              <a:rPr lang="sk-SK" dirty="0" smtClean="0"/>
              <a:t>. stratám z nedostatku kvalitných absolventov</a:t>
            </a:r>
          </a:p>
          <a:p>
            <a:pPr lvl="1"/>
            <a:r>
              <a:rPr lang="sk-SK" dirty="0" smtClean="0"/>
              <a:t>silné odhodlanie podnikov a RÚZ podporovať toto úsilie na obdobie zmeny</a:t>
            </a:r>
          </a:p>
          <a:p>
            <a:pPr lvl="1"/>
            <a:r>
              <a:rPr lang="sk-SK" dirty="0" smtClean="0"/>
              <a:t>sformovanie finančne podporovanej odbornej skupiny pre intenzívnu </a:t>
            </a:r>
            <a:r>
              <a:rPr lang="sk-SK" dirty="0" smtClean="0"/>
              <a:t>prácu </a:t>
            </a:r>
            <a:r>
              <a:rPr lang="sk-SK" dirty="0" smtClean="0"/>
              <a:t>v strednodobom a dohľad nad vzdelávaním v dlhodobom horizonte (trvale)</a:t>
            </a:r>
          </a:p>
          <a:p>
            <a:pPr lvl="1"/>
            <a:r>
              <a:rPr lang="sk-SK" dirty="0" smtClean="0"/>
              <a:t>istota návratnosti – „</a:t>
            </a:r>
            <a:r>
              <a:rPr lang="sk-SK" dirty="0" smtClean="0">
                <a:solidFill>
                  <a:srgbClr val="0070C0"/>
                </a:solidFill>
              </a:rPr>
              <a:t>nebude to zadarmo</a:t>
            </a:r>
            <a:r>
              <a:rPr lang="sk-SK" dirty="0" smtClean="0"/>
              <a:t>“</a:t>
            </a:r>
            <a:r>
              <a:rPr lang="sk-SK" dirty="0" smtClean="0"/>
              <a:t>–</a:t>
            </a:r>
            <a:r>
              <a:rPr lang="sk-SK" dirty="0" smtClean="0"/>
              <a:t> pripravenosť zainteresovaných podnikov </a:t>
            </a:r>
            <a:r>
              <a:rPr lang="sk-SK" dirty="0" smtClean="0"/>
              <a:t>vzdelávanie </a:t>
            </a:r>
            <a:r>
              <a:rPr lang="sk-SK" dirty="0" smtClean="0"/>
              <a:t>„dofinancovať“ </a:t>
            </a:r>
            <a:endParaRPr lang="sk-SK" dirty="0"/>
          </a:p>
          <a:p>
            <a:pPr lvl="1"/>
            <a:r>
              <a:rPr lang="sk-SK" dirty="0" smtClean="0"/>
              <a:t>spolupráca s vybranou vzdelávacou inštitúciou, alebo vytvorenie vlastnej (podľa počtu a geografického rozloženia požadovaných absolventov)</a:t>
            </a:r>
          </a:p>
        </p:txBody>
      </p:sp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40" y="774291"/>
            <a:ext cx="1714842" cy="91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>
          <a:xfrm>
            <a:off x="790740" y="5823284"/>
            <a:ext cx="566422" cy="353679"/>
          </a:xfrm>
        </p:spPr>
        <p:txBody>
          <a:bodyPr/>
          <a:lstStyle/>
          <a:p>
            <a:pPr algn="l"/>
            <a:fld id="{0B892365-E878-47E2-81BD-20DB68B6532B}" type="slidenum">
              <a:rPr lang="en-GB" sz="2000" smtClean="0"/>
              <a:pPr algn="l"/>
              <a:t>11</a:t>
            </a:fld>
            <a:endParaRPr lang="en-GB" sz="2000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790740" y="3807254"/>
            <a:ext cx="1714842" cy="1825099"/>
          </a:xfrm>
        </p:spPr>
        <p:txBody>
          <a:bodyPr/>
          <a:lstStyle/>
          <a:p>
            <a:pPr algn="l"/>
            <a:r>
              <a:rPr lang="sk-SK" sz="2000" dirty="0" smtClean="0"/>
              <a:t>Profesijne orientované bakalárske študijné programy</a:t>
            </a:r>
            <a:endParaRPr lang="en-GB" sz="2000" dirty="0"/>
          </a:p>
        </p:txBody>
      </p:sp>
      <p:sp>
        <p:nvSpPr>
          <p:cNvPr id="7" name="BlokTextu 6"/>
          <p:cNvSpPr txBox="1"/>
          <p:nvPr/>
        </p:nvSpPr>
        <p:spPr>
          <a:xfrm>
            <a:off x="790740" y="1825625"/>
            <a:ext cx="1483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chemeClr val="bg1">
                    <a:lumMod val="50000"/>
                  </a:schemeClr>
                </a:solidFill>
              </a:rPr>
              <a:t>www.ruzsr.sk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98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78466" y="365125"/>
            <a:ext cx="7975334" cy="1325563"/>
          </a:xfrm>
        </p:spPr>
        <p:txBody>
          <a:bodyPr/>
          <a:lstStyle/>
          <a:p>
            <a:pPr marL="742950" indent="-742950">
              <a:buFont typeface="+mj-lt"/>
              <a:buAutoNum type="arabicPeriod" startAt="3"/>
            </a:pPr>
            <a:r>
              <a:rPr lang="sk-SK" dirty="0" smtClean="0"/>
              <a:t>Postup </a:t>
            </a:r>
            <a:r>
              <a:rPr lang="sk-SK" sz="2000" dirty="0" smtClean="0"/>
              <a:t>/2</a:t>
            </a:r>
            <a:endParaRPr lang="sk-SK" sz="2000" dirty="0" smtClean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68841" y="1816000"/>
            <a:ext cx="7975333" cy="50420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sk-SK" dirty="0" smtClean="0"/>
              <a:t>Zo </a:t>
            </a:r>
            <a:r>
              <a:rPr lang="sk-SK" dirty="0" smtClean="0">
                <a:solidFill>
                  <a:srgbClr val="0070C0"/>
                </a:solidFill>
              </a:rPr>
              <a:t>skúseností</a:t>
            </a:r>
            <a:r>
              <a:rPr lang="sk-SK" dirty="0" smtClean="0"/>
              <a:t> vyplýva</a:t>
            </a:r>
          </a:p>
          <a:p>
            <a:pPr lvl="1"/>
            <a:r>
              <a:rPr lang="sk-SK" dirty="0" smtClean="0"/>
              <a:t>podnik si vyberá a podporuje „svojich“ študentov (prvok „duálneho vzdelávania“) – nenechať to na VŠ !</a:t>
            </a:r>
          </a:p>
          <a:p>
            <a:pPr lvl="1"/>
            <a:r>
              <a:rPr lang="sk-SK" dirty="0" smtClean="0"/>
              <a:t>podnik sa spolu s VŠ a RÚZ aktívne podieľa na oslovovaní uchádzačov o štúdium (kampane)</a:t>
            </a:r>
          </a:p>
          <a:p>
            <a:pPr lvl="1"/>
            <a:r>
              <a:rPr lang="sk-SK" dirty="0" smtClean="0"/>
              <a:t>podnik spolupracuje na študijnom programe (účasť na vstupných pohovoroch, exkurzie a stáže študenta ale i pedagógov v podnikovej praxi, zadávanie a overovanie študentských prác </a:t>
            </a:r>
            <a:r>
              <a:rPr lang="sk-SK" dirty="0" err="1" smtClean="0"/>
              <a:t>atp</a:t>
            </a:r>
            <a:r>
              <a:rPr lang="sk-SK" dirty="0" smtClean="0"/>
              <a:t>.)</a:t>
            </a:r>
          </a:p>
          <a:p>
            <a:pPr lvl="1"/>
            <a:r>
              <a:rPr lang="sk-SK" dirty="0" smtClean="0"/>
              <a:t>s VŠ musí mať podnik obojstranne rešpektovanú spoluprácu (pozor: čo dnes verejná VŠ sľúbi, zajtra zruší jej akademický senát, financovať vždy len adresne)</a:t>
            </a:r>
          </a:p>
        </p:txBody>
      </p:sp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40" y="774291"/>
            <a:ext cx="1714842" cy="91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>
          <a:xfrm>
            <a:off x="790740" y="5823284"/>
            <a:ext cx="566422" cy="353679"/>
          </a:xfrm>
        </p:spPr>
        <p:txBody>
          <a:bodyPr/>
          <a:lstStyle/>
          <a:p>
            <a:pPr algn="l"/>
            <a:fld id="{0B892365-E878-47E2-81BD-20DB68B6532B}" type="slidenum">
              <a:rPr lang="en-GB" sz="2000" smtClean="0"/>
              <a:pPr algn="l"/>
              <a:t>12</a:t>
            </a:fld>
            <a:endParaRPr lang="en-GB" sz="2000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790740" y="3807254"/>
            <a:ext cx="1714842" cy="1825099"/>
          </a:xfrm>
        </p:spPr>
        <p:txBody>
          <a:bodyPr/>
          <a:lstStyle/>
          <a:p>
            <a:pPr algn="l"/>
            <a:r>
              <a:rPr lang="sk-SK" sz="2000" dirty="0" smtClean="0"/>
              <a:t>Profesijne orientované bakalárske študijné programy</a:t>
            </a:r>
            <a:endParaRPr lang="en-GB" sz="2000" dirty="0"/>
          </a:p>
        </p:txBody>
      </p:sp>
      <p:sp>
        <p:nvSpPr>
          <p:cNvPr id="7" name="BlokTextu 6"/>
          <p:cNvSpPr txBox="1"/>
          <p:nvPr/>
        </p:nvSpPr>
        <p:spPr>
          <a:xfrm>
            <a:off x="790740" y="1825625"/>
            <a:ext cx="1483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chemeClr val="bg1">
                    <a:lumMod val="50000"/>
                  </a:schemeClr>
                </a:solidFill>
              </a:rPr>
              <a:t>www.ruzsr.sk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4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78466" y="365125"/>
            <a:ext cx="7975334" cy="1325563"/>
          </a:xfrm>
        </p:spPr>
        <p:txBody>
          <a:bodyPr/>
          <a:lstStyle/>
          <a:p>
            <a:pPr marL="742950" indent="-742950">
              <a:buFont typeface="+mj-lt"/>
              <a:buAutoNum type="arabicPeriod" startAt="3"/>
            </a:pPr>
            <a:r>
              <a:rPr lang="sk-SK" dirty="0" smtClean="0"/>
              <a:t>Postup </a:t>
            </a:r>
            <a:r>
              <a:rPr lang="sk-SK" sz="2000" dirty="0" smtClean="0"/>
              <a:t>/3</a:t>
            </a:r>
            <a:endParaRPr lang="sk-SK" sz="2000" dirty="0" smtClean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68841" y="1816000"/>
            <a:ext cx="7975333" cy="5042000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sk-SK" dirty="0" smtClean="0"/>
              <a:t>Vo všeobecnosti </a:t>
            </a:r>
            <a:r>
              <a:rPr lang="sk-SK" dirty="0" smtClean="0">
                <a:solidFill>
                  <a:srgbClr val="0070C0"/>
                </a:solidFill>
              </a:rPr>
              <a:t>študent nemá povinnosť nastúpiť v podniku, ktorý jeho štúdium podporoval</a:t>
            </a:r>
            <a:r>
              <a:rPr lang="sk-SK" dirty="0" smtClean="0"/>
              <a:t>, a môže pokračovať v štúdiu na 2. stupni VŠ </a:t>
            </a:r>
            <a:r>
              <a:rPr lang="sk-SK" dirty="0" smtClean="0">
                <a:sym typeface="Wingdings" panose="05000000000000000000" pitchFamily="2" charset="2"/>
              </a:rPr>
              <a:t></a:t>
            </a:r>
            <a:r>
              <a:rPr lang="sk-SK" dirty="0" smtClean="0"/>
              <a:t> </a:t>
            </a:r>
            <a:r>
              <a:rPr lang="sk-SK" dirty="0" smtClean="0">
                <a:solidFill>
                  <a:srgbClr val="0070C0"/>
                </a:solidFill>
              </a:rPr>
              <a:t>čo s tým?</a:t>
            </a:r>
          </a:p>
          <a:p>
            <a:pPr lvl="1"/>
            <a:r>
              <a:rPr lang="sk-SK" dirty="0" smtClean="0"/>
              <a:t>podnik a ponúkané budúce zamestnanie musí byť „atraktívne“, študent si spočíta plat a benefity v podniku</a:t>
            </a:r>
          </a:p>
          <a:p>
            <a:pPr lvl="1"/>
            <a:r>
              <a:rPr lang="sk-SK" dirty="0" smtClean="0"/>
              <a:t>vstupný pohovor na VŠ je treba viesť už s ohľadom na prijatie do zamestnania v podniku + realistické očakávania (osobné a regionálne pomery, ambície)</a:t>
            </a:r>
          </a:p>
          <a:p>
            <a:pPr lvl="1"/>
            <a:r>
              <a:rPr lang="sk-SK" dirty="0" smtClean="0"/>
              <a:t>motivovať študenta „podnikovým programom“ s víziou ďalšieho kariérneho rastu a podpory pokračovania štúdia na 2. stupni VŠ v prípade jeho záujmu po realizovaní praxe v podniku (max. 3 roky) </a:t>
            </a:r>
          </a:p>
          <a:p>
            <a:pPr lvl="1"/>
            <a:r>
              <a:rPr lang="sk-SK" dirty="0" smtClean="0"/>
              <a:t>ponúknuť motivačné štipendium so záväzkom odpracovať X rokov v podniku</a:t>
            </a:r>
          </a:p>
        </p:txBody>
      </p:sp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40" y="774291"/>
            <a:ext cx="1714842" cy="91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>
          <a:xfrm>
            <a:off x="790740" y="5823284"/>
            <a:ext cx="566422" cy="353679"/>
          </a:xfrm>
        </p:spPr>
        <p:txBody>
          <a:bodyPr/>
          <a:lstStyle/>
          <a:p>
            <a:pPr algn="l"/>
            <a:fld id="{0B892365-E878-47E2-81BD-20DB68B6532B}" type="slidenum">
              <a:rPr lang="en-GB" sz="2000" smtClean="0"/>
              <a:pPr algn="l"/>
              <a:t>13</a:t>
            </a:fld>
            <a:endParaRPr lang="en-GB" sz="2000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790740" y="3807254"/>
            <a:ext cx="1714842" cy="1825099"/>
          </a:xfrm>
        </p:spPr>
        <p:txBody>
          <a:bodyPr/>
          <a:lstStyle/>
          <a:p>
            <a:pPr algn="l"/>
            <a:r>
              <a:rPr lang="sk-SK" sz="2000" dirty="0" smtClean="0"/>
              <a:t>Profesijne orientované bakalárske študijné programy</a:t>
            </a:r>
            <a:endParaRPr lang="en-GB" sz="2000" dirty="0"/>
          </a:p>
        </p:txBody>
      </p:sp>
      <p:sp>
        <p:nvSpPr>
          <p:cNvPr id="7" name="BlokTextu 6"/>
          <p:cNvSpPr txBox="1"/>
          <p:nvPr/>
        </p:nvSpPr>
        <p:spPr>
          <a:xfrm>
            <a:off x="790740" y="1825625"/>
            <a:ext cx="1483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chemeClr val="bg1">
                    <a:lumMod val="50000"/>
                  </a:schemeClr>
                </a:solidFill>
              </a:rPr>
              <a:t>www.ruzsr.sk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39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78466" y="365125"/>
            <a:ext cx="7975334" cy="1325563"/>
          </a:xfrm>
        </p:spPr>
        <p:txBody>
          <a:bodyPr/>
          <a:lstStyle/>
          <a:p>
            <a:pPr marL="742950" indent="-742950">
              <a:buFont typeface="+mj-lt"/>
              <a:buAutoNum type="arabicPeriod" startAt="3"/>
            </a:pPr>
            <a:r>
              <a:rPr lang="sk-SK" dirty="0" smtClean="0"/>
              <a:t>Postup </a:t>
            </a:r>
            <a:r>
              <a:rPr lang="sk-SK" sz="2000" dirty="0" smtClean="0"/>
              <a:t>/4</a:t>
            </a:r>
            <a:endParaRPr lang="sk-SK" sz="2000" dirty="0" smtClean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68841" y="1816000"/>
            <a:ext cx="7975333" cy="5042000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sk-SK" dirty="0" smtClean="0">
                <a:solidFill>
                  <a:srgbClr val="0070C0"/>
                </a:solidFill>
              </a:rPr>
              <a:t>Výber vysokej školy</a:t>
            </a:r>
            <a:r>
              <a:rPr lang="sk-SK" dirty="0" smtClean="0"/>
              <a:t> pre vytvorenie profesijne orientovaného bakalárskeho študijného programu</a:t>
            </a:r>
            <a:r>
              <a:rPr lang="sk-SK" dirty="0">
                <a:solidFill>
                  <a:srgbClr val="0070C0"/>
                </a:solidFill>
              </a:rPr>
              <a:t> </a:t>
            </a:r>
            <a:r>
              <a:rPr lang="sk-SK" dirty="0" smtClean="0">
                <a:solidFill>
                  <a:srgbClr val="0070C0"/>
                </a:solidFill>
              </a:rPr>
              <a:t>- </a:t>
            </a:r>
            <a:r>
              <a:rPr lang="sk-SK" dirty="0" smtClean="0"/>
              <a:t>najlepšie podľa skúsenosti (vytvoriť vlastnú súkromnú VŠ je nereálne)</a:t>
            </a:r>
          </a:p>
          <a:p>
            <a:pPr lvl="1"/>
            <a:r>
              <a:rPr lang="sk-SK" b="1" dirty="0" smtClean="0"/>
              <a:t>Verejná vysoká škola </a:t>
            </a:r>
            <a:r>
              <a:rPr lang="sk-SK" dirty="0" smtClean="0"/>
              <a:t>– predpoklad dostatočne kvalitnej a ochotnej VŠ</a:t>
            </a:r>
          </a:p>
          <a:p>
            <a:pPr lvl="2"/>
            <a:r>
              <a:rPr lang="sk-SK" dirty="0" smtClean="0">
                <a:solidFill>
                  <a:srgbClr val="00B050"/>
                </a:solidFill>
              </a:rPr>
              <a:t>POZITÍVA</a:t>
            </a:r>
            <a:r>
              <a:rPr lang="sk-SK" dirty="0" smtClean="0"/>
              <a:t>: štúdium financuje štát</a:t>
            </a:r>
          </a:p>
          <a:p>
            <a:pPr lvl="2"/>
            <a:r>
              <a:rPr lang="sk-SK" dirty="0" smtClean="0">
                <a:solidFill>
                  <a:srgbClr val="C00000"/>
                </a:solidFill>
              </a:rPr>
              <a:t>NEGATÍVA/HROZBY</a:t>
            </a:r>
            <a:r>
              <a:rPr lang="sk-SK" dirty="0" smtClean="0"/>
              <a:t>: škola nemusí mať dostatočný záujem ani možnosti (rozhoduje akademický senát, dôležité sú osobné väzby), otázka kvality pedagógov, škola sa musí zaviazať rešpektovať požiadavky podniku ako primárne</a:t>
            </a:r>
          </a:p>
          <a:p>
            <a:pPr lvl="1"/>
            <a:r>
              <a:rPr lang="sk-SK" b="1" dirty="0" smtClean="0"/>
              <a:t>Súkromná vysoká škola </a:t>
            </a:r>
            <a:r>
              <a:rPr lang="sk-SK" dirty="0" smtClean="0"/>
              <a:t>– kvalitná a flexibilná (</a:t>
            </a:r>
            <a:r>
              <a:rPr lang="sk-SK" dirty="0" smtClean="0">
                <a:solidFill>
                  <a:srgbClr val="0070C0"/>
                </a:solidFill>
              </a:rPr>
              <a:t>príklad VŠEMVS</a:t>
            </a:r>
            <a:r>
              <a:rPr lang="sk-SK" dirty="0" smtClean="0"/>
              <a:t>)</a:t>
            </a:r>
          </a:p>
          <a:p>
            <a:pPr lvl="2"/>
            <a:r>
              <a:rPr lang="sk-SK" dirty="0" smtClean="0">
                <a:solidFill>
                  <a:srgbClr val="00B050"/>
                </a:solidFill>
              </a:rPr>
              <a:t>POZITÍVA</a:t>
            </a:r>
            <a:r>
              <a:rPr lang="sk-SK" dirty="0" smtClean="0"/>
              <a:t>: je možné „ušiť“ atraktívny program podľa požiadaviek</a:t>
            </a:r>
          </a:p>
          <a:p>
            <a:pPr lvl="2"/>
            <a:r>
              <a:rPr lang="sk-SK" dirty="0" smtClean="0">
                <a:solidFill>
                  <a:srgbClr val="C00000"/>
                </a:solidFill>
              </a:rPr>
              <a:t>NEGATÍVA/HROZBY</a:t>
            </a:r>
            <a:r>
              <a:rPr lang="sk-SK" dirty="0" smtClean="0"/>
              <a:t>: štúdium si financuje študent = podnik, preto je treba vypracovať finančný model a systém zmlúv pre garanciu návratnosti</a:t>
            </a:r>
            <a:endParaRPr lang="sk-SK" dirty="0" smtClean="0"/>
          </a:p>
        </p:txBody>
      </p:sp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40" y="774291"/>
            <a:ext cx="1714842" cy="91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>
          <a:xfrm>
            <a:off x="790740" y="5823284"/>
            <a:ext cx="566422" cy="353679"/>
          </a:xfrm>
        </p:spPr>
        <p:txBody>
          <a:bodyPr/>
          <a:lstStyle/>
          <a:p>
            <a:pPr algn="l"/>
            <a:fld id="{0B892365-E878-47E2-81BD-20DB68B6532B}" type="slidenum">
              <a:rPr lang="en-GB" sz="2000" smtClean="0"/>
              <a:pPr algn="l"/>
              <a:t>14</a:t>
            </a:fld>
            <a:endParaRPr lang="en-GB" sz="2000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790740" y="3807254"/>
            <a:ext cx="1714842" cy="1825099"/>
          </a:xfrm>
        </p:spPr>
        <p:txBody>
          <a:bodyPr/>
          <a:lstStyle/>
          <a:p>
            <a:pPr algn="l"/>
            <a:r>
              <a:rPr lang="sk-SK" sz="2000" dirty="0" smtClean="0"/>
              <a:t>Profesijne orientované bakalárske študijné programy</a:t>
            </a:r>
            <a:endParaRPr lang="en-GB" sz="2000" dirty="0"/>
          </a:p>
        </p:txBody>
      </p:sp>
      <p:sp>
        <p:nvSpPr>
          <p:cNvPr id="7" name="BlokTextu 6"/>
          <p:cNvSpPr txBox="1"/>
          <p:nvPr/>
        </p:nvSpPr>
        <p:spPr>
          <a:xfrm>
            <a:off x="790740" y="1825625"/>
            <a:ext cx="1483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chemeClr val="bg1">
                    <a:lumMod val="50000"/>
                  </a:schemeClr>
                </a:solidFill>
              </a:rPr>
              <a:t>www.ruzsr.sk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20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78466" y="365125"/>
            <a:ext cx="7975334" cy="1325563"/>
          </a:xfrm>
        </p:spPr>
        <p:txBody>
          <a:bodyPr/>
          <a:lstStyle/>
          <a:p>
            <a:pPr marL="742950" indent="-742950">
              <a:buFont typeface="+mj-lt"/>
              <a:buAutoNum type="arabicPeriod" startAt="3"/>
            </a:pPr>
            <a:r>
              <a:rPr lang="sk-SK" dirty="0" smtClean="0"/>
              <a:t>Postup </a:t>
            </a:r>
            <a:r>
              <a:rPr lang="sk-SK" sz="2000" dirty="0" smtClean="0"/>
              <a:t>/5</a:t>
            </a:r>
            <a:endParaRPr lang="sk-SK" sz="2000" dirty="0" smtClean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68841" y="1816000"/>
            <a:ext cx="7975333" cy="50420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sk-SK" dirty="0" smtClean="0">
                <a:solidFill>
                  <a:srgbClr val="0070C0"/>
                </a:solidFill>
              </a:rPr>
              <a:t>Zabezpečiť podporu </a:t>
            </a:r>
            <a:r>
              <a:rPr lang="sk-SK" dirty="0" err="1" smtClean="0"/>
              <a:t>zamestn</a:t>
            </a:r>
            <a:r>
              <a:rPr lang="sk-SK" dirty="0" smtClean="0"/>
              <a:t>. zväzu a príslušnej pracovnej skupiny </a:t>
            </a:r>
            <a:r>
              <a:rPr lang="sk-SK" dirty="0" smtClean="0">
                <a:solidFill>
                  <a:srgbClr val="0070C0"/>
                </a:solidFill>
              </a:rPr>
              <a:t>v akreditačnej komisii/agentú</a:t>
            </a:r>
            <a:r>
              <a:rPr lang="sk-SK" dirty="0" smtClean="0"/>
              <a:t>re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sk-SK" dirty="0" smtClean="0">
                <a:solidFill>
                  <a:srgbClr val="0070C0"/>
                </a:solidFill>
              </a:rPr>
              <a:t>Vytvoriť odborný tím</a:t>
            </a:r>
            <a:r>
              <a:rPr lang="sk-SK" dirty="0" smtClean="0"/>
              <a:t> z odborníkov z podnikov a zainteresovaných pedagógov na vybranej VŠ, </a:t>
            </a:r>
            <a:r>
              <a:rPr lang="sk-SK" dirty="0" smtClean="0">
                <a:solidFill>
                  <a:srgbClr val="0070C0"/>
                </a:solidFill>
              </a:rPr>
              <a:t>zabezpečiť „garanta“ </a:t>
            </a:r>
            <a:r>
              <a:rPr lang="sk-SK" dirty="0" smtClean="0"/>
              <a:t>študijného programu</a:t>
            </a:r>
            <a:r>
              <a:rPr lang="sk-SK" sz="2000" dirty="0" smtClean="0"/>
              <a:t> (</a:t>
            </a:r>
            <a:r>
              <a:rPr lang="sk-SK" sz="2000" dirty="0" err="1" smtClean="0"/>
              <a:t>doc</a:t>
            </a:r>
            <a:r>
              <a:rPr lang="sk-SK" sz="2000" dirty="0" smtClean="0"/>
              <a:t>, </a:t>
            </a:r>
            <a:r>
              <a:rPr lang="sk-SK" sz="2000" dirty="0" err="1" smtClean="0"/>
              <a:t>prof</a:t>
            </a:r>
            <a:r>
              <a:rPr lang="sk-SK" sz="2000" dirty="0" smtClean="0"/>
              <a:t>)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sk-SK" dirty="0" smtClean="0"/>
              <a:t>V spolupráci zamestnávateľského zväzu, podnikov a partnerskej VŠ </a:t>
            </a:r>
            <a:r>
              <a:rPr lang="sk-SK" dirty="0" smtClean="0">
                <a:solidFill>
                  <a:srgbClr val="0070C0"/>
                </a:solidFill>
              </a:rPr>
              <a:t>vypracovať a akreditovať študijný program</a:t>
            </a:r>
            <a:r>
              <a:rPr lang="sk-SK" dirty="0" smtClean="0"/>
              <a:t> (prípadne podieľať sa na vypracovaní osobitných akreditačných kritérií – ak 3-roč.štúd.)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sk-SK" dirty="0" smtClean="0">
                <a:solidFill>
                  <a:srgbClr val="0070C0"/>
                </a:solidFill>
              </a:rPr>
              <a:t>Využiť OP ĽZ pre financovanie tvorby profesijne orientovaného bakalárskeho študijného programu</a:t>
            </a:r>
          </a:p>
        </p:txBody>
      </p:sp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40" y="774291"/>
            <a:ext cx="1714842" cy="91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>
          <a:xfrm>
            <a:off x="790740" y="5823284"/>
            <a:ext cx="566422" cy="353679"/>
          </a:xfrm>
        </p:spPr>
        <p:txBody>
          <a:bodyPr/>
          <a:lstStyle/>
          <a:p>
            <a:pPr algn="l"/>
            <a:fld id="{0B892365-E878-47E2-81BD-20DB68B6532B}" type="slidenum">
              <a:rPr lang="en-GB" sz="2000" smtClean="0"/>
              <a:pPr algn="l"/>
              <a:t>15</a:t>
            </a:fld>
            <a:endParaRPr lang="en-GB" sz="2000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790740" y="3807254"/>
            <a:ext cx="1714842" cy="1825099"/>
          </a:xfrm>
        </p:spPr>
        <p:txBody>
          <a:bodyPr/>
          <a:lstStyle/>
          <a:p>
            <a:pPr algn="l"/>
            <a:r>
              <a:rPr lang="sk-SK" sz="2000" dirty="0" smtClean="0"/>
              <a:t>Profesijne orientované bakalárske študijné programy</a:t>
            </a:r>
            <a:endParaRPr lang="en-GB" sz="2000" dirty="0"/>
          </a:p>
        </p:txBody>
      </p:sp>
      <p:sp>
        <p:nvSpPr>
          <p:cNvPr id="7" name="BlokTextu 6"/>
          <p:cNvSpPr txBox="1"/>
          <p:nvPr/>
        </p:nvSpPr>
        <p:spPr>
          <a:xfrm>
            <a:off x="790740" y="1825625"/>
            <a:ext cx="1483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chemeClr val="bg1">
                    <a:lumMod val="50000"/>
                  </a:schemeClr>
                </a:solidFill>
              </a:rPr>
              <a:t>www.ruzsr.sk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79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78466" y="365125"/>
            <a:ext cx="7975334" cy="1325563"/>
          </a:xfrm>
        </p:spPr>
        <p:txBody>
          <a:bodyPr/>
          <a:lstStyle/>
          <a:p>
            <a:pPr marL="742950" indent="-742950">
              <a:buFont typeface="+mj-lt"/>
              <a:buAutoNum type="arabicPeriod" startAt="3"/>
            </a:pPr>
            <a:r>
              <a:rPr lang="sk-SK" dirty="0" smtClean="0"/>
              <a:t>Postup </a:t>
            </a:r>
            <a:r>
              <a:rPr lang="sk-SK" sz="2000" dirty="0" smtClean="0"/>
              <a:t>/6</a:t>
            </a:r>
            <a:endParaRPr lang="sk-SK" sz="2000" dirty="0" smtClean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68841" y="1816000"/>
            <a:ext cx="7975333" cy="50420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9"/>
            </a:pPr>
            <a:r>
              <a:rPr lang="sk-SK" dirty="0" smtClean="0">
                <a:solidFill>
                  <a:srgbClr val="0070C0"/>
                </a:solidFill>
              </a:rPr>
              <a:t>Uzavrieť s VŠ zmluvu </a:t>
            </a:r>
            <a:r>
              <a:rPr lang="sk-SK" dirty="0" smtClean="0"/>
              <a:t>(pri VVŠ sú dôležité osobné vzťahy a osobné motivácie a garancia dlhodobej kontinuity, pri súkromných VŠ to môže fungovať ako v biznise) 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sk-SK" dirty="0" smtClean="0">
                <a:solidFill>
                  <a:srgbClr val="0070C0"/>
                </a:solidFill>
              </a:rPr>
              <a:t>Podieľať sa na kampaniach</a:t>
            </a:r>
            <a:r>
              <a:rPr lang="sk-SK" dirty="0" smtClean="0"/>
              <a:t> pre získavanie študentov a vstupnom pohovore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sk-SK" dirty="0" smtClean="0"/>
              <a:t>Podľa možností a rozhodnutia podniku </a:t>
            </a:r>
            <a:r>
              <a:rPr lang="sk-SK" dirty="0" smtClean="0">
                <a:solidFill>
                  <a:srgbClr val="0070C0"/>
                </a:solidFill>
              </a:rPr>
              <a:t>uzavrieť so študentom zmluvu</a:t>
            </a:r>
            <a:r>
              <a:rPr lang="sk-SK" dirty="0" smtClean="0"/>
              <a:t> o podnikovom štipendiu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sk-SK" dirty="0" smtClean="0">
                <a:solidFill>
                  <a:srgbClr val="0070C0"/>
                </a:solidFill>
              </a:rPr>
              <a:t>Podieľať sa na podpore vzdelávania</a:t>
            </a:r>
            <a:r>
              <a:rPr lang="sk-SK" dirty="0" smtClean="0"/>
              <a:t>, exkurziách, stážach v podniku, študentských prácach, stále byť v kontakte so študentom a motivovať ho</a:t>
            </a:r>
          </a:p>
        </p:txBody>
      </p:sp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40" y="774291"/>
            <a:ext cx="1714842" cy="91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>
          <a:xfrm>
            <a:off x="790740" y="5823284"/>
            <a:ext cx="566422" cy="353679"/>
          </a:xfrm>
        </p:spPr>
        <p:txBody>
          <a:bodyPr/>
          <a:lstStyle/>
          <a:p>
            <a:pPr algn="l"/>
            <a:fld id="{0B892365-E878-47E2-81BD-20DB68B6532B}" type="slidenum">
              <a:rPr lang="en-GB" sz="2000" smtClean="0"/>
              <a:pPr algn="l"/>
              <a:t>16</a:t>
            </a:fld>
            <a:endParaRPr lang="en-GB" sz="2000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790740" y="3807254"/>
            <a:ext cx="1714842" cy="1825099"/>
          </a:xfrm>
        </p:spPr>
        <p:txBody>
          <a:bodyPr/>
          <a:lstStyle/>
          <a:p>
            <a:pPr algn="l"/>
            <a:r>
              <a:rPr lang="sk-SK" sz="2000" dirty="0" smtClean="0"/>
              <a:t>Profesijne orientované bakalárske študijné programy</a:t>
            </a:r>
            <a:endParaRPr lang="en-GB" sz="2000" dirty="0"/>
          </a:p>
        </p:txBody>
      </p:sp>
      <p:sp>
        <p:nvSpPr>
          <p:cNvPr id="7" name="BlokTextu 6"/>
          <p:cNvSpPr txBox="1"/>
          <p:nvPr/>
        </p:nvSpPr>
        <p:spPr>
          <a:xfrm>
            <a:off x="790740" y="1825625"/>
            <a:ext cx="1483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chemeClr val="bg1">
                    <a:lumMod val="50000"/>
                  </a:schemeClr>
                </a:solidFill>
              </a:rPr>
              <a:t>www.ruzsr.sk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46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78466" y="365125"/>
            <a:ext cx="7975334" cy="1325563"/>
          </a:xfrm>
        </p:spPr>
        <p:txBody>
          <a:bodyPr/>
          <a:lstStyle/>
          <a:p>
            <a:pPr marL="742950" indent="-742950">
              <a:buFont typeface="+mj-lt"/>
              <a:buAutoNum type="arabicPeriod" startAt="3"/>
            </a:pPr>
            <a:r>
              <a:rPr lang="sk-SK" dirty="0" smtClean="0"/>
              <a:t>Trendy a možnosti</a:t>
            </a:r>
            <a:endParaRPr lang="sk-SK" sz="2000" dirty="0" smtClean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68841" y="1816000"/>
            <a:ext cx="7975333" cy="5042000"/>
          </a:xfrm>
        </p:spPr>
        <p:txBody>
          <a:bodyPr>
            <a:normAutofit/>
          </a:bodyPr>
          <a:lstStyle/>
          <a:p>
            <a:r>
              <a:rPr lang="sk-SK" dirty="0" smtClean="0">
                <a:solidFill>
                  <a:srgbClr val="00B050"/>
                </a:solidFill>
              </a:rPr>
              <a:t>Spoločenské a politické trendy podporujú „duálny charakter“ vzdelávania</a:t>
            </a:r>
            <a:r>
              <a:rPr lang="sk-SK" dirty="0" smtClean="0"/>
              <a:t>, avšak </a:t>
            </a:r>
            <a:r>
              <a:rPr lang="sk-SK" dirty="0" smtClean="0">
                <a:solidFill>
                  <a:srgbClr val="C00000"/>
                </a:solidFill>
              </a:rPr>
              <a:t>zákony prechádzajú transformáciami a reforma školstva je v nedohľadne</a:t>
            </a:r>
          </a:p>
          <a:p>
            <a:r>
              <a:rPr lang="sk-SK" dirty="0" smtClean="0"/>
              <a:t>Pripravujú sa viaceré legislatívne zmeny, napr.</a:t>
            </a:r>
          </a:p>
          <a:p>
            <a:pPr lvl="1"/>
            <a:r>
              <a:rPr lang="sk-SK" dirty="0" smtClean="0"/>
              <a:t>namiesto Akreditačnej komisie </a:t>
            </a:r>
            <a:r>
              <a:rPr lang="sk-SK" dirty="0" smtClean="0">
                <a:sym typeface="Wingdings" panose="05000000000000000000" pitchFamily="2" charset="2"/>
              </a:rPr>
              <a:t> Akreditačná agentúra (verejná inštitúcia)</a:t>
            </a:r>
          </a:p>
          <a:p>
            <a:pPr lvl="1"/>
            <a:r>
              <a:rPr lang="sk-SK" dirty="0" smtClean="0">
                <a:sym typeface="Wingdings" panose="05000000000000000000" pitchFamily="2" charset="2"/>
              </a:rPr>
              <a:t>Zákon o kvalite VŠ s určitým povinným zapojením podnikov a zamestnávateľských zväzov</a:t>
            </a:r>
          </a:p>
          <a:p>
            <a:r>
              <a:rPr lang="sk-SK" dirty="0" smtClean="0">
                <a:sym typeface="Wingdings" panose="05000000000000000000" pitchFamily="2" charset="2"/>
              </a:rPr>
              <a:t>List ministerky MŠVVaŠ SR indikuje možné silnejšie zapojenie </a:t>
            </a:r>
            <a:r>
              <a:rPr lang="sk-SK" dirty="0" smtClean="0">
                <a:solidFill>
                  <a:srgbClr val="0070C0"/>
                </a:solidFill>
                <a:sym typeface="Wingdings" panose="05000000000000000000" pitchFamily="2" charset="2"/>
              </a:rPr>
              <a:t>sektorových rád </a:t>
            </a:r>
            <a:r>
              <a:rPr lang="sk-SK" dirty="0" smtClean="0">
                <a:sym typeface="Wingdings" panose="05000000000000000000" pitchFamily="2" charset="2"/>
              </a:rPr>
              <a:t>aj do terciárneho vzdelávania – dôležitá spolupráca s RÚZ</a:t>
            </a:r>
            <a:endParaRPr lang="sk-SK" dirty="0" smtClean="0"/>
          </a:p>
          <a:p>
            <a:endParaRPr lang="sk-SK" dirty="0" smtClean="0"/>
          </a:p>
        </p:txBody>
      </p:sp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40" y="774291"/>
            <a:ext cx="1714842" cy="91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>
          <a:xfrm>
            <a:off x="790740" y="5823284"/>
            <a:ext cx="566422" cy="353679"/>
          </a:xfrm>
        </p:spPr>
        <p:txBody>
          <a:bodyPr/>
          <a:lstStyle/>
          <a:p>
            <a:pPr algn="l"/>
            <a:fld id="{0B892365-E878-47E2-81BD-20DB68B6532B}" type="slidenum">
              <a:rPr lang="en-GB" sz="2000" smtClean="0"/>
              <a:pPr algn="l"/>
              <a:t>17</a:t>
            </a:fld>
            <a:endParaRPr lang="en-GB" sz="2000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790740" y="3807254"/>
            <a:ext cx="1714842" cy="1825099"/>
          </a:xfrm>
        </p:spPr>
        <p:txBody>
          <a:bodyPr/>
          <a:lstStyle/>
          <a:p>
            <a:pPr algn="l"/>
            <a:r>
              <a:rPr lang="sk-SK" sz="2000" dirty="0" smtClean="0"/>
              <a:t>Profesijne orientované bakalárske študijné programy</a:t>
            </a:r>
            <a:endParaRPr lang="en-GB" sz="2000" dirty="0"/>
          </a:p>
        </p:txBody>
      </p:sp>
      <p:sp>
        <p:nvSpPr>
          <p:cNvPr id="7" name="BlokTextu 6"/>
          <p:cNvSpPr txBox="1"/>
          <p:nvPr/>
        </p:nvSpPr>
        <p:spPr>
          <a:xfrm>
            <a:off x="790740" y="1825625"/>
            <a:ext cx="1483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chemeClr val="bg1">
                    <a:lumMod val="50000"/>
                  </a:schemeClr>
                </a:solidFill>
              </a:rPr>
              <a:t>www.ruzsr.sk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00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78466" y="365125"/>
            <a:ext cx="7975334" cy="1325563"/>
          </a:xfrm>
        </p:spPr>
        <p:txBody>
          <a:bodyPr/>
          <a:lstStyle/>
          <a:p>
            <a:pPr marL="742950" indent="-742950">
              <a:buFont typeface="+mj-lt"/>
              <a:buAutoNum type="arabicPeriod" startAt="3"/>
            </a:pPr>
            <a:r>
              <a:rPr lang="sk-SK" dirty="0" smtClean="0"/>
              <a:t>Trendy a možnosti </a:t>
            </a:r>
            <a:r>
              <a:rPr lang="sk-SK" sz="2000" dirty="0" smtClean="0"/>
              <a:t>/2</a:t>
            </a:r>
            <a:endParaRPr lang="sk-SK" sz="2000" dirty="0" smtClean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68841" y="1816000"/>
            <a:ext cx="7975333" cy="5042000"/>
          </a:xfrm>
        </p:spPr>
        <p:txBody>
          <a:bodyPr>
            <a:normAutofit/>
          </a:bodyPr>
          <a:lstStyle/>
          <a:p>
            <a:r>
              <a:rPr lang="sk-SK" dirty="0" smtClean="0"/>
              <a:t>Zvážiť </a:t>
            </a:r>
            <a:r>
              <a:rPr lang="sk-SK" dirty="0" smtClean="0">
                <a:solidFill>
                  <a:srgbClr val="0070C0"/>
                </a:solidFill>
              </a:rPr>
              <a:t>alternatívu VYŠŠIEHO ODBORNÉHO VZDELÁVANIA</a:t>
            </a:r>
            <a:r>
              <a:rPr lang="sk-SK" dirty="0" smtClean="0"/>
              <a:t> (stupeň Q stredného odborného vzdelávania a prípravy + výhody systému duálneho vzdelávania) namiesto bakalárskeho stupňa VŠ štúdia – ide tiež o terciárne vzdelávanie:</a:t>
            </a:r>
          </a:p>
          <a:p>
            <a:pPr lvl="1"/>
            <a:r>
              <a:rPr lang="sk-SK" dirty="0" smtClean="0"/>
              <a:t>štúdium je plne financované štátom</a:t>
            </a:r>
          </a:p>
          <a:p>
            <a:pPr lvl="1"/>
            <a:r>
              <a:rPr lang="sk-SK" dirty="0" smtClean="0"/>
              <a:t>výhody systému duálneho vzdelávania (1000 EUR/žiak/rok, dnové odpočty)</a:t>
            </a:r>
          </a:p>
          <a:p>
            <a:pPr lvl="1"/>
            <a:r>
              <a:rPr lang="sk-SK" dirty="0"/>
              <a:t>š</a:t>
            </a:r>
            <a:r>
              <a:rPr lang="sk-SK" dirty="0" smtClean="0"/>
              <a:t>tát rovnako financuje aj súkromnú strednú odbornú školy – efektívne pri dostatočnom počte žiakov</a:t>
            </a:r>
          </a:p>
          <a:p>
            <a:pPr lvl="1"/>
            <a:r>
              <a:rPr lang="sk-SK" dirty="0" smtClean="0"/>
              <a:t>nedostatočnú </a:t>
            </a:r>
            <a:r>
              <a:rPr lang="sk-SK" dirty="0" err="1" smtClean="0"/>
              <a:t>spoločneskú</a:t>
            </a:r>
            <a:r>
              <a:rPr lang="sk-SK" dirty="0" smtClean="0"/>
              <a:t> akceptáciu titulu „špecialista ...“ je tendencia, ako v okolitých krajinách, dorovnať po splnení podmienok na titul bakalár</a:t>
            </a:r>
          </a:p>
        </p:txBody>
      </p:sp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40" y="774291"/>
            <a:ext cx="1714842" cy="91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>
          <a:xfrm>
            <a:off x="790740" y="5823284"/>
            <a:ext cx="566422" cy="353679"/>
          </a:xfrm>
        </p:spPr>
        <p:txBody>
          <a:bodyPr/>
          <a:lstStyle/>
          <a:p>
            <a:pPr algn="l"/>
            <a:fld id="{0B892365-E878-47E2-81BD-20DB68B6532B}" type="slidenum">
              <a:rPr lang="en-GB" sz="2000" smtClean="0"/>
              <a:pPr algn="l"/>
              <a:t>18</a:t>
            </a:fld>
            <a:endParaRPr lang="en-GB" sz="2000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790740" y="3807254"/>
            <a:ext cx="1714842" cy="1825099"/>
          </a:xfrm>
        </p:spPr>
        <p:txBody>
          <a:bodyPr/>
          <a:lstStyle/>
          <a:p>
            <a:pPr algn="l"/>
            <a:r>
              <a:rPr lang="sk-SK" sz="2000" dirty="0" smtClean="0"/>
              <a:t>Profesijne orientované bakalárske študijné programy</a:t>
            </a:r>
            <a:endParaRPr lang="en-GB" sz="2000" dirty="0"/>
          </a:p>
        </p:txBody>
      </p:sp>
      <p:sp>
        <p:nvSpPr>
          <p:cNvPr id="7" name="BlokTextu 6"/>
          <p:cNvSpPr txBox="1"/>
          <p:nvPr/>
        </p:nvSpPr>
        <p:spPr>
          <a:xfrm>
            <a:off x="790740" y="1825625"/>
            <a:ext cx="1483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chemeClr val="bg1">
                    <a:lumMod val="50000"/>
                  </a:schemeClr>
                </a:solidFill>
              </a:rPr>
              <a:t>www.ruzsr.sk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64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666226" y="831373"/>
            <a:ext cx="9144000" cy="2387600"/>
          </a:xfrm>
        </p:spPr>
        <p:txBody>
          <a:bodyPr>
            <a:normAutofit/>
          </a:bodyPr>
          <a:lstStyle/>
          <a:p>
            <a:r>
              <a:rPr lang="sk-SK" dirty="0" smtClean="0"/>
              <a:t>Ďakujem</a:t>
            </a:r>
            <a:endParaRPr lang="en-GB" dirty="0"/>
          </a:p>
        </p:txBody>
      </p:sp>
      <p:pic>
        <p:nvPicPr>
          <p:cNvPr id="1026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378" y="4536462"/>
            <a:ext cx="3032600" cy="162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709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78466" y="365125"/>
            <a:ext cx="7975334" cy="1325563"/>
          </a:xfrm>
        </p:spPr>
        <p:txBody>
          <a:bodyPr/>
          <a:lstStyle/>
          <a:p>
            <a:r>
              <a:rPr lang="sk-SK" dirty="0" smtClean="0"/>
              <a:t>Obsah</a:t>
            </a:r>
            <a:endParaRPr lang="en-GB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78466" y="1825625"/>
            <a:ext cx="7975333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sk-SK" dirty="0" smtClean="0"/>
              <a:t>Profesijne orientovaný bakalár</a:t>
            </a:r>
          </a:p>
          <a:p>
            <a:pPr marL="514350" indent="-514350">
              <a:buFont typeface="+mj-lt"/>
              <a:buAutoNum type="arabicPeriod"/>
            </a:pPr>
            <a:r>
              <a:rPr lang="sk-SK" dirty="0" smtClean="0"/>
              <a:t>Legislatíva</a:t>
            </a:r>
          </a:p>
          <a:p>
            <a:pPr marL="514350" indent="-514350">
              <a:buFont typeface="+mj-lt"/>
              <a:buAutoNum type="arabicPeriod"/>
            </a:pPr>
            <a:r>
              <a:rPr lang="sk-SK" dirty="0" smtClean="0"/>
              <a:t>Skutočný stav</a:t>
            </a:r>
          </a:p>
          <a:p>
            <a:pPr marL="514350" indent="-514350">
              <a:buFont typeface="+mj-lt"/>
              <a:buAutoNum type="arabicPeriod"/>
            </a:pPr>
            <a:r>
              <a:rPr lang="sk-SK" dirty="0" smtClean="0"/>
              <a:t>Postup</a:t>
            </a:r>
          </a:p>
          <a:p>
            <a:pPr marL="514350" indent="-514350">
              <a:buFont typeface="+mj-lt"/>
              <a:buAutoNum type="arabicPeriod"/>
            </a:pPr>
            <a:r>
              <a:rPr lang="sk-SK" dirty="0" smtClean="0"/>
              <a:t>Trendy a možnosti</a:t>
            </a:r>
            <a:endParaRPr lang="en-GB" dirty="0"/>
          </a:p>
        </p:txBody>
      </p:sp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40" y="774291"/>
            <a:ext cx="1714842" cy="91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>
          <a:xfrm>
            <a:off x="790740" y="5823284"/>
            <a:ext cx="566422" cy="353679"/>
          </a:xfrm>
        </p:spPr>
        <p:txBody>
          <a:bodyPr/>
          <a:lstStyle/>
          <a:p>
            <a:pPr algn="l"/>
            <a:fld id="{0B892365-E878-47E2-81BD-20DB68B6532B}" type="slidenum">
              <a:rPr lang="en-GB" sz="2000" smtClean="0"/>
              <a:pPr algn="l"/>
              <a:t>2</a:t>
            </a:fld>
            <a:endParaRPr lang="en-GB" sz="2000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790740" y="3807254"/>
            <a:ext cx="1714842" cy="1825099"/>
          </a:xfrm>
        </p:spPr>
        <p:txBody>
          <a:bodyPr/>
          <a:lstStyle/>
          <a:p>
            <a:pPr algn="l"/>
            <a:r>
              <a:rPr lang="sk-SK" sz="2000" dirty="0" smtClean="0"/>
              <a:t>Profesijne orientované bakalárske študijné programy</a:t>
            </a:r>
            <a:endParaRPr lang="en-GB" sz="2000" dirty="0"/>
          </a:p>
        </p:txBody>
      </p:sp>
      <p:sp>
        <p:nvSpPr>
          <p:cNvPr id="7" name="BlokTextu 6"/>
          <p:cNvSpPr txBox="1"/>
          <p:nvPr/>
        </p:nvSpPr>
        <p:spPr>
          <a:xfrm>
            <a:off x="790740" y="1825625"/>
            <a:ext cx="1483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chemeClr val="bg1">
                    <a:lumMod val="50000"/>
                  </a:schemeClr>
                </a:solidFill>
              </a:rPr>
              <a:t>www.ruzsr.sk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42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78466" y="365125"/>
            <a:ext cx="7975334" cy="13255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sk-SK" dirty="0" smtClean="0"/>
              <a:t>Profesijne orientovaný bakalár</a:t>
            </a:r>
            <a:endParaRPr lang="sk-SK" dirty="0" smtClean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78466" y="1825625"/>
            <a:ext cx="7975333" cy="4351338"/>
          </a:xfrm>
        </p:spPr>
        <p:txBody>
          <a:bodyPr/>
          <a:lstStyle/>
          <a:p>
            <a:r>
              <a:rPr lang="sk-SK" dirty="0" smtClean="0">
                <a:solidFill>
                  <a:srgbClr val="0070C0"/>
                </a:solidFill>
              </a:rPr>
              <a:t>Bakalársky študijný program </a:t>
            </a:r>
            <a:r>
              <a:rPr lang="sk-SK" dirty="0" smtClean="0"/>
              <a:t>ako študijný program prvého stupňa sa zameriava na získanie teoretických poznatkov a praktických poznatkov založených na súčasnom stave vedy alebo umenia. </a:t>
            </a:r>
          </a:p>
          <a:p>
            <a:r>
              <a:rPr lang="sk-SK" dirty="0" smtClean="0">
                <a:solidFill>
                  <a:srgbClr val="0070C0"/>
                </a:solidFill>
              </a:rPr>
              <a:t>Profesijne orientované bakalárske študijné programy</a:t>
            </a:r>
            <a:r>
              <a:rPr lang="sk-SK" dirty="0" smtClean="0"/>
              <a:t> sa zameriavajú na zvládnutie použitia týchto poznatkov pri výkone povolania. </a:t>
            </a:r>
          </a:p>
          <a:p>
            <a:r>
              <a:rPr lang="sk-SK" dirty="0" smtClean="0">
                <a:solidFill>
                  <a:srgbClr val="0070C0"/>
                </a:solidFill>
              </a:rPr>
              <a:t>Akademicky orientované bakalárske študijné programy </a:t>
            </a:r>
            <a:r>
              <a:rPr lang="sk-SK" dirty="0" smtClean="0"/>
              <a:t>sa zameriavajú na pokračovanie vo vysokoškolskom štúdiu druhého stupňa.</a:t>
            </a:r>
          </a:p>
        </p:txBody>
      </p:sp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40" y="774291"/>
            <a:ext cx="1714842" cy="91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>
          <a:xfrm>
            <a:off x="790740" y="5823284"/>
            <a:ext cx="566422" cy="353679"/>
          </a:xfrm>
        </p:spPr>
        <p:txBody>
          <a:bodyPr/>
          <a:lstStyle/>
          <a:p>
            <a:pPr algn="l"/>
            <a:fld id="{0B892365-E878-47E2-81BD-20DB68B6532B}" type="slidenum">
              <a:rPr lang="en-GB" sz="2000" smtClean="0"/>
              <a:pPr algn="l"/>
              <a:t>3</a:t>
            </a:fld>
            <a:endParaRPr lang="en-GB" sz="2000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790740" y="3807254"/>
            <a:ext cx="1714842" cy="1825099"/>
          </a:xfrm>
        </p:spPr>
        <p:txBody>
          <a:bodyPr/>
          <a:lstStyle/>
          <a:p>
            <a:pPr algn="l"/>
            <a:r>
              <a:rPr lang="sk-SK" sz="2000" dirty="0" smtClean="0"/>
              <a:t>Profesijne orientované bakalárske študijné programy</a:t>
            </a:r>
            <a:endParaRPr lang="en-GB" sz="2000" dirty="0"/>
          </a:p>
        </p:txBody>
      </p:sp>
      <p:sp>
        <p:nvSpPr>
          <p:cNvPr id="7" name="BlokTextu 6"/>
          <p:cNvSpPr txBox="1"/>
          <p:nvPr/>
        </p:nvSpPr>
        <p:spPr>
          <a:xfrm>
            <a:off x="790740" y="1825625"/>
            <a:ext cx="1483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chemeClr val="bg1">
                    <a:lumMod val="50000"/>
                  </a:schemeClr>
                </a:solidFill>
              </a:rPr>
              <a:t>www.ruzsr.sk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1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78466" y="365125"/>
            <a:ext cx="7975334" cy="13255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sk-SK" dirty="0" smtClean="0"/>
              <a:t>Profesijne orientovaný bakalár</a:t>
            </a:r>
            <a:r>
              <a:rPr lang="sk-SK" sz="2000" dirty="0" smtClean="0"/>
              <a:t> /2</a:t>
            </a:r>
            <a:endParaRPr lang="sk-SK" sz="2000" dirty="0" smtClean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78466" y="1825625"/>
            <a:ext cx="7975333" cy="4351338"/>
          </a:xfrm>
        </p:spPr>
        <p:txBody>
          <a:bodyPr>
            <a:normAutofit/>
          </a:bodyPr>
          <a:lstStyle/>
          <a:p>
            <a:r>
              <a:rPr lang="sk-SK" dirty="0" smtClean="0">
                <a:solidFill>
                  <a:srgbClr val="0070C0"/>
                </a:solidFill>
              </a:rPr>
              <a:t>Absolventi </a:t>
            </a:r>
            <a:r>
              <a:rPr lang="sk-SK" dirty="0" smtClean="0"/>
              <a:t>bakalárskeho študijného programu</a:t>
            </a:r>
          </a:p>
          <a:p>
            <a:pPr lvl="1"/>
            <a:r>
              <a:rPr lang="sk-SK" dirty="0" smtClean="0"/>
              <a:t>získajú vysokoškolské vzdelanie prvého stupňa</a:t>
            </a:r>
          </a:p>
          <a:p>
            <a:pPr lvl="1"/>
            <a:r>
              <a:rPr lang="sk-SK" dirty="0" smtClean="0"/>
              <a:t>udeľuje sa im akademický titul „</a:t>
            </a:r>
            <a:r>
              <a:rPr lang="sk-SK" dirty="0" smtClean="0">
                <a:solidFill>
                  <a:srgbClr val="0070C0"/>
                </a:solidFill>
              </a:rPr>
              <a:t>bakalár</a:t>
            </a:r>
            <a:r>
              <a:rPr lang="sk-SK" dirty="0" smtClean="0"/>
              <a:t>" („Bc.")</a:t>
            </a:r>
          </a:p>
          <a:p>
            <a:r>
              <a:rPr lang="sk-SK" dirty="0" smtClean="0">
                <a:solidFill>
                  <a:srgbClr val="0070C0"/>
                </a:solidFill>
              </a:rPr>
              <a:t>Štandardná dĺžka štúdia </a:t>
            </a:r>
            <a:r>
              <a:rPr lang="sk-SK" dirty="0" smtClean="0"/>
              <a:t>pre bakalársky študijný program </a:t>
            </a:r>
            <a:r>
              <a:rPr lang="sk-SK" dirty="0" smtClean="0">
                <a:solidFill>
                  <a:srgbClr val="0070C0"/>
                </a:solidFill>
              </a:rPr>
              <a:t>vrátane odbornej praxe (min.1 semester) </a:t>
            </a:r>
            <a:r>
              <a:rPr lang="sk-SK" dirty="0" smtClean="0"/>
              <a:t>je</a:t>
            </a:r>
          </a:p>
          <a:p>
            <a:pPr lvl="1"/>
            <a:r>
              <a:rPr lang="sk-SK" dirty="0" smtClean="0">
                <a:solidFill>
                  <a:srgbClr val="0070C0"/>
                </a:solidFill>
              </a:rPr>
              <a:t>v dennej forme štúdia najmenej tri a najviac štyri akademické roky</a:t>
            </a:r>
            <a:r>
              <a:rPr lang="sk-SK" dirty="0" smtClean="0"/>
              <a:t>,</a:t>
            </a:r>
          </a:p>
          <a:p>
            <a:pPr lvl="1"/>
            <a:r>
              <a:rPr lang="sk-SK" dirty="0" smtClean="0"/>
              <a:t>v externej forme štúdia najmenej tri a najviac päť akademických rokov.</a:t>
            </a:r>
          </a:p>
          <a:p>
            <a:r>
              <a:rPr lang="sk-SK" dirty="0" smtClean="0"/>
              <a:t>Záverečnou prácou pri štúdiu je bakalárska práca</a:t>
            </a:r>
          </a:p>
        </p:txBody>
      </p:sp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40" y="774291"/>
            <a:ext cx="1714842" cy="91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>
          <a:xfrm>
            <a:off x="790740" y="5823284"/>
            <a:ext cx="566422" cy="353679"/>
          </a:xfrm>
        </p:spPr>
        <p:txBody>
          <a:bodyPr/>
          <a:lstStyle/>
          <a:p>
            <a:pPr algn="l"/>
            <a:fld id="{0B892365-E878-47E2-81BD-20DB68B6532B}" type="slidenum">
              <a:rPr lang="en-GB" sz="2000" smtClean="0"/>
              <a:pPr algn="l"/>
              <a:t>4</a:t>
            </a:fld>
            <a:endParaRPr lang="en-GB" sz="2000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790740" y="3807254"/>
            <a:ext cx="1714842" cy="1825099"/>
          </a:xfrm>
        </p:spPr>
        <p:txBody>
          <a:bodyPr/>
          <a:lstStyle/>
          <a:p>
            <a:pPr algn="l"/>
            <a:r>
              <a:rPr lang="sk-SK" sz="2000" dirty="0" smtClean="0"/>
              <a:t>Profesijne orientované bakalárske študijné programy</a:t>
            </a:r>
            <a:endParaRPr lang="en-GB" sz="2000" dirty="0"/>
          </a:p>
        </p:txBody>
      </p:sp>
      <p:sp>
        <p:nvSpPr>
          <p:cNvPr id="7" name="BlokTextu 6"/>
          <p:cNvSpPr txBox="1"/>
          <p:nvPr/>
        </p:nvSpPr>
        <p:spPr>
          <a:xfrm>
            <a:off x="790740" y="1825625"/>
            <a:ext cx="1483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chemeClr val="bg1">
                    <a:lumMod val="50000"/>
                  </a:schemeClr>
                </a:solidFill>
              </a:rPr>
              <a:t>www.ruzsr.sk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52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78466" y="365125"/>
            <a:ext cx="7975334" cy="13255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sk-SK" dirty="0" smtClean="0"/>
              <a:t>Profesijne orientovaný bakalár</a:t>
            </a:r>
            <a:r>
              <a:rPr lang="sk-SK" sz="2000" dirty="0" smtClean="0"/>
              <a:t> /3</a:t>
            </a:r>
            <a:endParaRPr lang="sk-SK" sz="2000" dirty="0" smtClean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78466" y="1825625"/>
            <a:ext cx="7975333" cy="4351338"/>
          </a:xfrm>
        </p:spPr>
        <p:txBody>
          <a:bodyPr>
            <a:normAutofit/>
          </a:bodyPr>
          <a:lstStyle/>
          <a:p>
            <a:r>
              <a:rPr lang="sk-SK" dirty="0" smtClean="0"/>
              <a:t>Vysoké školy pre </a:t>
            </a:r>
            <a:r>
              <a:rPr lang="sk-SK" dirty="0" err="1" smtClean="0"/>
              <a:t>prof.orient.balakárske</a:t>
            </a:r>
            <a:r>
              <a:rPr lang="sk-SK" dirty="0" smtClean="0"/>
              <a:t> programy</a:t>
            </a:r>
          </a:p>
          <a:p>
            <a:pPr lvl="1"/>
            <a:r>
              <a:rPr lang="sk-SK" dirty="0" smtClean="0">
                <a:solidFill>
                  <a:srgbClr val="0070C0"/>
                </a:solidFill>
              </a:rPr>
              <a:t>verejné vysoké školy </a:t>
            </a:r>
            <a:r>
              <a:rPr lang="sk-SK" dirty="0" smtClean="0"/>
              <a:t>so sídlom na území SR</a:t>
            </a:r>
          </a:p>
          <a:p>
            <a:pPr lvl="1"/>
            <a:r>
              <a:rPr lang="sk-SK" dirty="0" smtClean="0"/>
              <a:t>štátne vysoké školy so sídlom na území SR</a:t>
            </a:r>
          </a:p>
          <a:p>
            <a:pPr lvl="1"/>
            <a:r>
              <a:rPr lang="sk-SK" dirty="0" smtClean="0">
                <a:solidFill>
                  <a:srgbClr val="0070C0"/>
                </a:solidFill>
              </a:rPr>
              <a:t>súkromné vysoké školy</a:t>
            </a:r>
          </a:p>
          <a:p>
            <a:pPr lvl="1"/>
            <a:r>
              <a:rPr lang="sk-SK" dirty="0" smtClean="0"/>
              <a:t>zahraničné vysoké školy</a:t>
            </a:r>
          </a:p>
          <a:p>
            <a:r>
              <a:rPr lang="sk-SK" dirty="0" smtClean="0"/>
              <a:t>Minimálna jednosemestrálna </a:t>
            </a:r>
            <a:r>
              <a:rPr lang="sk-SK" dirty="0" smtClean="0">
                <a:solidFill>
                  <a:srgbClr val="0070C0"/>
                </a:solidFill>
              </a:rPr>
              <a:t>povinná prax </a:t>
            </a:r>
            <a:r>
              <a:rPr lang="sk-SK" dirty="0" smtClean="0"/>
              <a:t>v spolupracujúcom podniku / organizácii</a:t>
            </a:r>
          </a:p>
          <a:p>
            <a:r>
              <a:rPr lang="sk-SK" dirty="0" smtClean="0"/>
              <a:t>„</a:t>
            </a:r>
            <a:r>
              <a:rPr lang="sk-SK" dirty="0" smtClean="0">
                <a:solidFill>
                  <a:srgbClr val="0070C0"/>
                </a:solidFill>
              </a:rPr>
              <a:t>Duálny charakter</a:t>
            </a:r>
            <a:r>
              <a:rPr lang="sk-SK" dirty="0" smtClean="0"/>
              <a:t>“ štúdia – zapojenie podnikov</a:t>
            </a:r>
          </a:p>
        </p:txBody>
      </p:sp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40" y="774291"/>
            <a:ext cx="1714842" cy="91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>
          <a:xfrm>
            <a:off x="790740" y="5823284"/>
            <a:ext cx="566422" cy="353679"/>
          </a:xfrm>
        </p:spPr>
        <p:txBody>
          <a:bodyPr/>
          <a:lstStyle/>
          <a:p>
            <a:pPr algn="l"/>
            <a:fld id="{0B892365-E878-47E2-81BD-20DB68B6532B}" type="slidenum">
              <a:rPr lang="en-GB" sz="2000" smtClean="0"/>
              <a:pPr algn="l"/>
              <a:t>5</a:t>
            </a:fld>
            <a:endParaRPr lang="en-GB" sz="2000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790740" y="3807254"/>
            <a:ext cx="1714842" cy="1825099"/>
          </a:xfrm>
        </p:spPr>
        <p:txBody>
          <a:bodyPr/>
          <a:lstStyle/>
          <a:p>
            <a:pPr algn="l"/>
            <a:r>
              <a:rPr lang="sk-SK" sz="2000" dirty="0" smtClean="0"/>
              <a:t>Profesijne orientované bakalárske študijné programy</a:t>
            </a:r>
            <a:endParaRPr lang="en-GB" sz="2000" dirty="0"/>
          </a:p>
        </p:txBody>
      </p:sp>
      <p:sp>
        <p:nvSpPr>
          <p:cNvPr id="7" name="BlokTextu 6"/>
          <p:cNvSpPr txBox="1"/>
          <p:nvPr/>
        </p:nvSpPr>
        <p:spPr>
          <a:xfrm>
            <a:off x="790740" y="1825625"/>
            <a:ext cx="1483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chemeClr val="bg1">
                    <a:lumMod val="50000"/>
                  </a:schemeClr>
                </a:solidFill>
              </a:rPr>
              <a:t>www.ruzsr.sk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60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78466" y="365125"/>
            <a:ext cx="7975334" cy="13255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sk-SK" dirty="0" smtClean="0"/>
              <a:t>Profesijne orientovaný bakalár</a:t>
            </a:r>
            <a:r>
              <a:rPr lang="sk-SK" sz="2000" dirty="0" smtClean="0"/>
              <a:t> /4</a:t>
            </a:r>
            <a:endParaRPr lang="sk-SK" sz="2000" dirty="0" smtClean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78466" y="1825625"/>
            <a:ext cx="7975333" cy="4351338"/>
          </a:xfrm>
        </p:spPr>
        <p:txBody>
          <a:bodyPr>
            <a:normAutofit/>
          </a:bodyPr>
          <a:lstStyle/>
          <a:p>
            <a:r>
              <a:rPr lang="sk-SK" dirty="0" smtClean="0">
                <a:solidFill>
                  <a:srgbClr val="0070C0"/>
                </a:solidFill>
              </a:rPr>
              <a:t>Akreditačná komisia</a:t>
            </a:r>
            <a:r>
              <a:rPr lang="sk-SK" dirty="0" smtClean="0"/>
              <a:t> sa vyjadruje o spôsobilosti VŠ</a:t>
            </a:r>
          </a:p>
          <a:p>
            <a:pPr lvl="1"/>
            <a:r>
              <a:rPr lang="sk-SK" dirty="0" smtClean="0">
                <a:solidFill>
                  <a:srgbClr val="0070C0"/>
                </a:solidFill>
              </a:rPr>
              <a:t>uskutočňovať študijný program</a:t>
            </a:r>
            <a:r>
              <a:rPr lang="sk-SK" dirty="0" smtClean="0"/>
              <a:t> oprávňujúci udeliť jeho absolventom akademický titul</a:t>
            </a:r>
          </a:p>
          <a:p>
            <a:pPr lvl="1"/>
            <a:r>
              <a:rPr lang="sk-SK" dirty="0" smtClean="0"/>
              <a:t>uskutočňovať habilitačné konanie a konanie na vymenúvanie profesorov (garanti študijného programu)</a:t>
            </a:r>
          </a:p>
          <a:p>
            <a:r>
              <a:rPr lang="sk-SK" dirty="0" smtClean="0"/>
              <a:t>Akreditačná komisia môže navrhnúť </a:t>
            </a:r>
            <a:r>
              <a:rPr lang="sk-SK" dirty="0" smtClean="0">
                <a:solidFill>
                  <a:srgbClr val="0070C0"/>
                </a:solidFill>
              </a:rPr>
              <a:t>osobitné kritériá</a:t>
            </a:r>
            <a:r>
              <a:rPr lang="sk-SK" dirty="0" smtClean="0"/>
              <a:t> používané pri posudzovaní spôsobilosti VŠ pre profesijne orientované bakalárske študijné programy</a:t>
            </a:r>
          </a:p>
        </p:txBody>
      </p:sp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40" y="774291"/>
            <a:ext cx="1714842" cy="91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>
          <a:xfrm>
            <a:off x="790740" y="5823284"/>
            <a:ext cx="566422" cy="353679"/>
          </a:xfrm>
        </p:spPr>
        <p:txBody>
          <a:bodyPr/>
          <a:lstStyle/>
          <a:p>
            <a:pPr algn="l"/>
            <a:fld id="{0B892365-E878-47E2-81BD-20DB68B6532B}" type="slidenum">
              <a:rPr lang="en-GB" sz="2000" smtClean="0"/>
              <a:pPr algn="l"/>
              <a:t>6</a:t>
            </a:fld>
            <a:endParaRPr lang="en-GB" sz="2000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790740" y="3807254"/>
            <a:ext cx="1714842" cy="1825099"/>
          </a:xfrm>
        </p:spPr>
        <p:txBody>
          <a:bodyPr/>
          <a:lstStyle/>
          <a:p>
            <a:pPr algn="l"/>
            <a:r>
              <a:rPr lang="sk-SK" sz="2000" dirty="0" smtClean="0"/>
              <a:t>Profesijne orientované bakalárske študijné programy</a:t>
            </a:r>
            <a:endParaRPr lang="en-GB" sz="2000" dirty="0"/>
          </a:p>
        </p:txBody>
      </p:sp>
      <p:sp>
        <p:nvSpPr>
          <p:cNvPr id="7" name="BlokTextu 6"/>
          <p:cNvSpPr txBox="1"/>
          <p:nvPr/>
        </p:nvSpPr>
        <p:spPr>
          <a:xfrm>
            <a:off x="790740" y="1825625"/>
            <a:ext cx="1483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chemeClr val="bg1">
                    <a:lumMod val="50000"/>
                  </a:schemeClr>
                </a:solidFill>
              </a:rPr>
              <a:t>www.ruzsr.sk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71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78466" y="365125"/>
            <a:ext cx="7975334" cy="1325563"/>
          </a:xfrm>
        </p:spPr>
        <p:txBody>
          <a:bodyPr/>
          <a:lstStyle/>
          <a:p>
            <a:pPr marL="742950" indent="-742950">
              <a:buFont typeface="+mj-lt"/>
              <a:buAutoNum type="arabicPeriod" startAt="2"/>
            </a:pPr>
            <a:r>
              <a:rPr lang="sk-SK" dirty="0" smtClean="0"/>
              <a:t>Legislatíva</a:t>
            </a:r>
            <a:endParaRPr lang="sk-SK" dirty="0" smtClean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68841" y="1816000"/>
            <a:ext cx="7975333" cy="5042000"/>
          </a:xfrm>
        </p:spPr>
        <p:txBody>
          <a:bodyPr>
            <a:normAutofit fontScale="92500" lnSpcReduction="20000"/>
          </a:bodyPr>
          <a:lstStyle/>
          <a:p>
            <a:r>
              <a:rPr lang="sk-SK" dirty="0" smtClean="0"/>
              <a:t>Zákon 131/2002 Z. z. z 21. februára 2002 o VŠ </a:t>
            </a:r>
          </a:p>
          <a:p>
            <a:pPr lvl="1"/>
            <a:r>
              <a:rPr lang="sk-SK" dirty="0" smtClean="0"/>
              <a:t>§52 bakalársky profesijne orientovaný študijný program</a:t>
            </a:r>
          </a:p>
          <a:p>
            <a:pPr lvl="1"/>
            <a:r>
              <a:rPr lang="sk-SK" dirty="0" smtClean="0"/>
              <a:t>§81 akreditačná komisia</a:t>
            </a:r>
          </a:p>
          <a:p>
            <a:pPr lvl="1"/>
            <a:r>
              <a:rPr lang="sk-SK" dirty="0" smtClean="0"/>
              <a:t>§82 </a:t>
            </a:r>
            <a:r>
              <a:rPr lang="sk-SK" dirty="0" smtClean="0">
                <a:solidFill>
                  <a:srgbClr val="0070C0"/>
                </a:solidFill>
              </a:rPr>
              <a:t>možnosť navrhnúť osobitné kritériá posudzovan</a:t>
            </a:r>
            <a:r>
              <a:rPr lang="sk-SK" dirty="0" smtClean="0"/>
              <a:t>ia</a:t>
            </a:r>
          </a:p>
          <a:p>
            <a:r>
              <a:rPr lang="sk-SK" dirty="0" smtClean="0"/>
              <a:t>Nariadenie vlády SR</a:t>
            </a:r>
            <a:r>
              <a:rPr lang="sk-SK" dirty="0"/>
              <a:t> </a:t>
            </a:r>
            <a:r>
              <a:rPr lang="sk-SK" dirty="0" smtClean="0"/>
              <a:t>z 19. marca 2003 o Akreditačnej komisii</a:t>
            </a:r>
          </a:p>
          <a:p>
            <a:r>
              <a:rPr lang="sk-SK" dirty="0" smtClean="0"/>
              <a:t>Kritériá akreditácie profesijne orientovaných bakalárskych študijných programov vysokoškolského vzdelávania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k-SK" dirty="0" smtClean="0">
                <a:solidFill>
                  <a:srgbClr val="0070C0"/>
                </a:solidFill>
              </a:rPr>
              <a:t>Štandardná dĺžka štúdia profesijne orientovaného bakalárskeho študijného programu </a:t>
            </a:r>
            <a:r>
              <a:rPr lang="sk-SK" b="1" u="sng" dirty="0" smtClean="0">
                <a:solidFill>
                  <a:srgbClr val="0070C0"/>
                </a:solidFill>
              </a:rPr>
              <a:t>v dennej forme je 4 roky</a:t>
            </a:r>
            <a:r>
              <a:rPr lang="sk-SK" dirty="0" smtClean="0">
                <a:solidFill>
                  <a:srgbClr val="0070C0"/>
                </a:solidFill>
              </a:rPr>
              <a:t> a </a:t>
            </a:r>
            <a:r>
              <a:rPr lang="sk-SK" b="1" u="sng" dirty="0" smtClean="0">
                <a:solidFill>
                  <a:srgbClr val="0070C0"/>
                </a:solidFill>
              </a:rPr>
              <a:t>v externej forme je 5 rokov</a:t>
            </a:r>
            <a:r>
              <a:rPr lang="sk-SK" dirty="0" smtClean="0">
                <a:solidFill>
                  <a:srgbClr val="0070C0"/>
                </a:solidFill>
              </a:rPr>
              <a:t>. Ak je navrhovaná kratšia štandardná dĺžka štúdia, je potrebné ju osobitne zdôvodniť</a:t>
            </a:r>
          </a:p>
          <a:p>
            <a:r>
              <a:rPr lang="sk-SK" dirty="0" smtClean="0"/>
              <a:t>Pracovná skupina akreditačnej komisie pre oblasť výskumu </a:t>
            </a:r>
            <a:r>
              <a:rPr lang="sk-SK" dirty="0" smtClean="0">
                <a:solidFill>
                  <a:srgbClr val="0070C0"/>
                </a:solidFill>
              </a:rPr>
              <a:t>8: Ekonómia a manažment</a:t>
            </a:r>
          </a:p>
        </p:txBody>
      </p:sp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40" y="774291"/>
            <a:ext cx="1714842" cy="91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>
          <a:xfrm>
            <a:off x="790740" y="5823284"/>
            <a:ext cx="566422" cy="353679"/>
          </a:xfrm>
        </p:spPr>
        <p:txBody>
          <a:bodyPr/>
          <a:lstStyle/>
          <a:p>
            <a:pPr algn="l"/>
            <a:fld id="{0B892365-E878-47E2-81BD-20DB68B6532B}" type="slidenum">
              <a:rPr lang="en-GB" sz="2000" smtClean="0"/>
              <a:pPr algn="l"/>
              <a:t>7</a:t>
            </a:fld>
            <a:endParaRPr lang="en-GB" sz="2000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790740" y="3807254"/>
            <a:ext cx="1714842" cy="1825099"/>
          </a:xfrm>
        </p:spPr>
        <p:txBody>
          <a:bodyPr/>
          <a:lstStyle/>
          <a:p>
            <a:pPr algn="l"/>
            <a:r>
              <a:rPr lang="sk-SK" sz="2000" dirty="0" smtClean="0"/>
              <a:t>Profesijne orientované bakalárske študijné programy</a:t>
            </a:r>
            <a:endParaRPr lang="en-GB" sz="2000" dirty="0"/>
          </a:p>
        </p:txBody>
      </p:sp>
      <p:sp>
        <p:nvSpPr>
          <p:cNvPr id="7" name="BlokTextu 6"/>
          <p:cNvSpPr txBox="1"/>
          <p:nvPr/>
        </p:nvSpPr>
        <p:spPr>
          <a:xfrm>
            <a:off x="790740" y="1825625"/>
            <a:ext cx="1483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chemeClr val="bg1">
                    <a:lumMod val="50000"/>
                  </a:schemeClr>
                </a:solidFill>
              </a:rPr>
              <a:t>www.ruzsr.sk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23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78466" y="365125"/>
            <a:ext cx="7975334" cy="1325563"/>
          </a:xfrm>
        </p:spPr>
        <p:txBody>
          <a:bodyPr/>
          <a:lstStyle/>
          <a:p>
            <a:pPr marL="742950" indent="-742950">
              <a:buFont typeface="+mj-lt"/>
              <a:buAutoNum type="arabicPeriod" startAt="3"/>
            </a:pPr>
            <a:r>
              <a:rPr lang="sk-SK" dirty="0" smtClean="0"/>
              <a:t>Skutočný stav</a:t>
            </a:r>
            <a:endParaRPr lang="sk-SK" dirty="0" smtClean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68841" y="1816000"/>
            <a:ext cx="7975333" cy="4767680"/>
          </a:xfrm>
        </p:spPr>
        <p:txBody>
          <a:bodyPr>
            <a:normAutofit/>
          </a:bodyPr>
          <a:lstStyle/>
          <a:p>
            <a:r>
              <a:rPr lang="sk-SK" dirty="0" smtClean="0"/>
              <a:t>Súčasný </a:t>
            </a:r>
            <a:r>
              <a:rPr lang="sk-SK" dirty="0" smtClean="0">
                <a:solidFill>
                  <a:srgbClr val="0070C0"/>
                </a:solidFill>
              </a:rPr>
              <a:t>systém financovania nemotivuje </a:t>
            </a:r>
            <a:r>
              <a:rPr lang="sk-SK" dirty="0" smtClean="0">
                <a:solidFill>
                  <a:srgbClr val="0070C0"/>
                </a:solidFill>
              </a:rPr>
              <a:t>verejné vysoké školy </a:t>
            </a:r>
            <a:r>
              <a:rPr lang="sk-SK" dirty="0" smtClean="0">
                <a:solidFill>
                  <a:srgbClr val="0070C0"/>
                </a:solidFill>
              </a:rPr>
              <a:t>pre vytváranie skutočných bakalárskych profesijne orientovaných študijných programov</a:t>
            </a:r>
            <a:r>
              <a:rPr lang="sk-SK" dirty="0" smtClean="0"/>
              <a:t>, po ukončení ktorých absolvent začne pracovať</a:t>
            </a:r>
            <a:endParaRPr lang="sk-SK" dirty="0" smtClean="0">
              <a:solidFill>
                <a:srgbClr val="0070C0"/>
              </a:solidFill>
            </a:endParaRPr>
          </a:p>
          <a:p>
            <a:r>
              <a:rPr lang="sk-SK" dirty="0" smtClean="0"/>
              <a:t>Spoločenská prax dostatočne nehodnotí titul </a:t>
            </a:r>
            <a:r>
              <a:rPr lang="sk-SK" dirty="0" err="1" smtClean="0"/>
              <a:t>Bc</a:t>
            </a:r>
            <a:endParaRPr lang="sk-SK" dirty="0" smtClean="0"/>
          </a:p>
          <a:p>
            <a:r>
              <a:rPr lang="sk-SK" dirty="0" smtClean="0"/>
              <a:t>Dopyt VŠ po študentoch (= dotáciách) vedie k ponukám nízkych nárokov na získanie magisterského diplomu a motivuje študenta pokračovať v štúdiu</a:t>
            </a:r>
          </a:p>
        </p:txBody>
      </p:sp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40" y="774291"/>
            <a:ext cx="1714842" cy="91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>
          <a:xfrm>
            <a:off x="790740" y="5823284"/>
            <a:ext cx="566422" cy="353679"/>
          </a:xfrm>
        </p:spPr>
        <p:txBody>
          <a:bodyPr/>
          <a:lstStyle/>
          <a:p>
            <a:pPr algn="l"/>
            <a:fld id="{0B892365-E878-47E2-81BD-20DB68B6532B}" type="slidenum">
              <a:rPr lang="en-GB" sz="2000" smtClean="0"/>
              <a:pPr algn="l"/>
              <a:t>8</a:t>
            </a:fld>
            <a:endParaRPr lang="en-GB" sz="2000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790740" y="3807254"/>
            <a:ext cx="1714842" cy="1825099"/>
          </a:xfrm>
        </p:spPr>
        <p:txBody>
          <a:bodyPr/>
          <a:lstStyle/>
          <a:p>
            <a:pPr algn="l"/>
            <a:r>
              <a:rPr lang="sk-SK" sz="2000" dirty="0" smtClean="0"/>
              <a:t>Profesijne orientované bakalárske študijné programy</a:t>
            </a:r>
            <a:endParaRPr lang="en-GB" sz="2000" dirty="0"/>
          </a:p>
        </p:txBody>
      </p:sp>
      <p:sp>
        <p:nvSpPr>
          <p:cNvPr id="7" name="BlokTextu 6"/>
          <p:cNvSpPr txBox="1"/>
          <p:nvPr/>
        </p:nvSpPr>
        <p:spPr>
          <a:xfrm>
            <a:off x="790740" y="1825625"/>
            <a:ext cx="1483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chemeClr val="bg1">
                    <a:lumMod val="50000"/>
                  </a:schemeClr>
                </a:solidFill>
              </a:rPr>
              <a:t>www.ruzsr.sk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03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78466" y="365125"/>
            <a:ext cx="7975334" cy="1325563"/>
          </a:xfrm>
        </p:spPr>
        <p:txBody>
          <a:bodyPr/>
          <a:lstStyle/>
          <a:p>
            <a:pPr marL="742950" indent="-742950">
              <a:buFont typeface="+mj-lt"/>
              <a:buAutoNum type="arabicPeriod" startAt="3"/>
            </a:pPr>
            <a:r>
              <a:rPr lang="sk-SK" dirty="0" smtClean="0"/>
              <a:t>Skutočný stav</a:t>
            </a:r>
            <a:r>
              <a:rPr lang="sk-SK" sz="2000" dirty="0" smtClean="0"/>
              <a:t> /2</a:t>
            </a:r>
            <a:endParaRPr lang="sk-SK" sz="2000" dirty="0" smtClean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68841" y="1816000"/>
            <a:ext cx="7975333" cy="4767680"/>
          </a:xfrm>
        </p:spPr>
        <p:txBody>
          <a:bodyPr>
            <a:normAutofit/>
          </a:bodyPr>
          <a:lstStyle/>
          <a:p>
            <a:r>
              <a:rPr lang="sk-SK" dirty="0" smtClean="0">
                <a:solidFill>
                  <a:srgbClr val="0070C0"/>
                </a:solidFill>
              </a:rPr>
              <a:t>Zákon o VŠ</a:t>
            </a:r>
            <a:r>
              <a:rPr lang="sk-SK" dirty="0" smtClean="0"/>
              <a:t> okrem názvoslovia v §52 a §82 </a:t>
            </a:r>
            <a:r>
              <a:rPr lang="sk-SK" dirty="0" smtClean="0">
                <a:solidFill>
                  <a:srgbClr val="0070C0"/>
                </a:solidFill>
              </a:rPr>
              <a:t>inak nerozlišuje profesijné od akademických študijných programov</a:t>
            </a:r>
          </a:p>
          <a:p>
            <a:r>
              <a:rPr lang="sk-SK" dirty="0" smtClean="0">
                <a:solidFill>
                  <a:srgbClr val="0070C0"/>
                </a:solidFill>
              </a:rPr>
              <a:t>Sústava študijných odbor</a:t>
            </a:r>
            <a:r>
              <a:rPr lang="sk-SK" dirty="0" smtClean="0"/>
              <a:t>ov, z ktorých študijné programy vychádzajú </a:t>
            </a:r>
            <a:r>
              <a:rPr lang="sk-SK" dirty="0" smtClean="0">
                <a:solidFill>
                  <a:srgbClr val="0070C0"/>
                </a:solidFill>
              </a:rPr>
              <a:t>predpokladá pokračovanie štúdia na 2. stupni VŠ</a:t>
            </a:r>
          </a:p>
          <a:p>
            <a:r>
              <a:rPr lang="sk-SK" dirty="0" smtClean="0"/>
              <a:t>MŠVVaŠ SR preferuje, aby sa študentovi nekládli prekážky na „vzdelávacej ceste“, </a:t>
            </a:r>
            <a:r>
              <a:rPr lang="sk-SK" dirty="0" err="1" smtClean="0"/>
              <a:t>t.j</a:t>
            </a:r>
            <a:r>
              <a:rPr lang="sk-SK" dirty="0" smtClean="0"/>
              <a:t>. aj absolvent profesijne orientovaného študijného programu musí mať možnosť pokračovať v štúdiu na vyššom stupni</a:t>
            </a:r>
          </a:p>
          <a:p>
            <a:r>
              <a:rPr lang="sk-SK" dirty="0" smtClean="0"/>
              <a:t>Je podporovaná slobodná voľba vzdelania</a:t>
            </a:r>
          </a:p>
        </p:txBody>
      </p:sp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40" y="774291"/>
            <a:ext cx="1714842" cy="91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>
          <a:xfrm>
            <a:off x="790740" y="5823284"/>
            <a:ext cx="566422" cy="353679"/>
          </a:xfrm>
        </p:spPr>
        <p:txBody>
          <a:bodyPr/>
          <a:lstStyle/>
          <a:p>
            <a:pPr algn="l"/>
            <a:fld id="{0B892365-E878-47E2-81BD-20DB68B6532B}" type="slidenum">
              <a:rPr lang="en-GB" sz="2000" smtClean="0"/>
              <a:pPr algn="l"/>
              <a:t>9</a:t>
            </a:fld>
            <a:endParaRPr lang="en-GB" sz="2000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790740" y="3807254"/>
            <a:ext cx="1714842" cy="1825099"/>
          </a:xfrm>
        </p:spPr>
        <p:txBody>
          <a:bodyPr/>
          <a:lstStyle/>
          <a:p>
            <a:pPr algn="l"/>
            <a:r>
              <a:rPr lang="sk-SK" sz="2000" dirty="0" smtClean="0"/>
              <a:t>Profesijne orientované bakalárske študijné programy</a:t>
            </a:r>
            <a:endParaRPr lang="en-GB" sz="2000" dirty="0"/>
          </a:p>
        </p:txBody>
      </p:sp>
      <p:sp>
        <p:nvSpPr>
          <p:cNvPr id="7" name="BlokTextu 6"/>
          <p:cNvSpPr txBox="1"/>
          <p:nvPr/>
        </p:nvSpPr>
        <p:spPr>
          <a:xfrm>
            <a:off x="790740" y="1825625"/>
            <a:ext cx="1483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chemeClr val="bg1">
                    <a:lumMod val="50000"/>
                  </a:schemeClr>
                </a:solidFill>
              </a:rPr>
              <a:t>www.ruzsr.sk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6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</TotalTime>
  <Words>1456</Words>
  <Application>Microsoft Office PowerPoint</Application>
  <PresentationFormat>Širokouhlá</PresentationFormat>
  <Paragraphs>180</Paragraphs>
  <Slides>19</Slides>
  <Notes>19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Wingdings</vt:lpstr>
      <vt:lpstr>Motív Office</vt:lpstr>
      <vt:lpstr>Profesijne orientované bakalárske študijné programy vysokých škôl</vt:lpstr>
      <vt:lpstr>Obsah</vt:lpstr>
      <vt:lpstr>Profesijne orientovaný bakalár</vt:lpstr>
      <vt:lpstr>Profesijne orientovaný bakalár /2</vt:lpstr>
      <vt:lpstr>Profesijne orientovaný bakalár /3</vt:lpstr>
      <vt:lpstr>Profesijne orientovaný bakalár /4</vt:lpstr>
      <vt:lpstr>Legislatíva</vt:lpstr>
      <vt:lpstr>Skutočný stav</vt:lpstr>
      <vt:lpstr>Skutočný stav /2</vt:lpstr>
      <vt:lpstr>Skutočný stav /3</vt:lpstr>
      <vt:lpstr>Postup (môže trvať 2-4 roky!)</vt:lpstr>
      <vt:lpstr>Postup /2</vt:lpstr>
      <vt:lpstr>Postup /3</vt:lpstr>
      <vt:lpstr>Postup /4</vt:lpstr>
      <vt:lpstr>Postup /5</vt:lpstr>
      <vt:lpstr>Postup /6</vt:lpstr>
      <vt:lpstr>Trendy a možnosti</vt:lpstr>
      <vt:lpstr>Trendy a možnosti /2</vt:lpstr>
      <vt:lpstr>Ďakujem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Profesijne orientovaný bakalár</dc:title>
  <dc:creator>Andrej Bederka</dc:creator>
  <cp:lastModifiedBy>Andrej Bederka</cp:lastModifiedBy>
  <cp:revision>40</cp:revision>
  <dcterms:created xsi:type="dcterms:W3CDTF">2018-10-10T00:47:29Z</dcterms:created>
  <dcterms:modified xsi:type="dcterms:W3CDTF">2018-10-10T06:25:58Z</dcterms:modified>
</cp:coreProperties>
</file>